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57" r:id="rId4"/>
    <p:sldId id="270" r:id="rId5"/>
    <p:sldId id="259" r:id="rId6"/>
    <p:sldId id="271" r:id="rId7"/>
    <p:sldId id="261" r:id="rId8"/>
    <p:sldId id="262" r:id="rId9"/>
    <p:sldId id="263" r:id="rId10"/>
    <p:sldId id="260" r:id="rId11"/>
    <p:sldId id="264" r:id="rId12"/>
    <p:sldId id="265" r:id="rId13"/>
    <p:sldId id="266" r:id="rId14"/>
    <p:sldId id="273"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68"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8.emf"/><Relationship Id="rId2" Type="http://schemas.openxmlformats.org/officeDocument/2006/relationships/image" Target="../media/image4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0.emf"/><Relationship Id="rId2" Type="http://schemas.openxmlformats.org/officeDocument/2006/relationships/image" Target="../media/image5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2.emf"/><Relationship Id="rId2" Type="http://schemas.openxmlformats.org/officeDocument/2006/relationships/image" Target="../media/image53.emf"/><Relationship Id="rId3" Type="http://schemas.openxmlformats.org/officeDocument/2006/relationships/image" Target="../media/image5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5.emf"/><Relationship Id="rId2" Type="http://schemas.openxmlformats.org/officeDocument/2006/relationships/image" Target="../media/image56.emf"/><Relationship Id="rId3" Type="http://schemas.openxmlformats.org/officeDocument/2006/relationships/image" Target="../media/image5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8.emf"/><Relationship Id="rId2" Type="http://schemas.openxmlformats.org/officeDocument/2006/relationships/image" Target="../media/image5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8.emf"/><Relationship Id="rId7" Type="http://schemas.openxmlformats.org/officeDocument/2006/relationships/image" Target="../media/image9.emf"/><Relationship Id="rId8" Type="http://schemas.openxmlformats.org/officeDocument/2006/relationships/image" Target="../media/image10.emf"/><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12.emf"/><Relationship Id="rId3"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emf"/><Relationship Id="rId3"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emf"/><Relationship Id="rId4" Type="http://schemas.openxmlformats.org/officeDocument/2006/relationships/image" Target="../media/image20.emf"/><Relationship Id="rId5" Type="http://schemas.openxmlformats.org/officeDocument/2006/relationships/image" Target="../media/image21.emf"/><Relationship Id="rId6" Type="http://schemas.openxmlformats.org/officeDocument/2006/relationships/image" Target="../media/image22.emf"/><Relationship Id="rId7" Type="http://schemas.openxmlformats.org/officeDocument/2006/relationships/image" Target="../media/image23.emf"/><Relationship Id="rId8" Type="http://schemas.openxmlformats.org/officeDocument/2006/relationships/image" Target="../media/image24.emf"/><Relationship Id="rId1" Type="http://schemas.openxmlformats.org/officeDocument/2006/relationships/image" Target="../media/image17.emf"/><Relationship Id="rId2"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emf"/><Relationship Id="rId2" Type="http://schemas.openxmlformats.org/officeDocument/2006/relationships/image" Target="../media/image26.emf"/><Relationship Id="rId3" Type="http://schemas.openxmlformats.org/officeDocument/2006/relationships/image" Target="../media/image2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emf"/><Relationship Id="rId2" Type="http://schemas.openxmlformats.org/officeDocument/2006/relationships/image" Target="../media/image29.emf"/><Relationship Id="rId3" Type="http://schemas.openxmlformats.org/officeDocument/2006/relationships/image" Target="../media/image30.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emf"/><Relationship Id="rId4" Type="http://schemas.openxmlformats.org/officeDocument/2006/relationships/image" Target="../media/image34.emf"/><Relationship Id="rId5" Type="http://schemas.openxmlformats.org/officeDocument/2006/relationships/image" Target="../media/image35.emf"/><Relationship Id="rId6" Type="http://schemas.openxmlformats.org/officeDocument/2006/relationships/image" Target="../media/image36.emf"/><Relationship Id="rId7" Type="http://schemas.openxmlformats.org/officeDocument/2006/relationships/image" Target="../media/image37.emf"/><Relationship Id="rId8" Type="http://schemas.openxmlformats.org/officeDocument/2006/relationships/image" Target="../media/image38.emf"/><Relationship Id="rId9" Type="http://schemas.openxmlformats.org/officeDocument/2006/relationships/image" Target="../media/image39.emf"/><Relationship Id="rId10" Type="http://schemas.openxmlformats.org/officeDocument/2006/relationships/image" Target="../media/image40.emf"/><Relationship Id="rId1" Type="http://schemas.openxmlformats.org/officeDocument/2006/relationships/image" Target="../media/image31.emf"/><Relationship Id="rId2" Type="http://schemas.openxmlformats.org/officeDocument/2006/relationships/image" Target="../media/image32.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3.emf"/><Relationship Id="rId4" Type="http://schemas.openxmlformats.org/officeDocument/2006/relationships/image" Target="../media/image44.emf"/><Relationship Id="rId5" Type="http://schemas.openxmlformats.org/officeDocument/2006/relationships/image" Target="../media/image45.emf"/><Relationship Id="rId6" Type="http://schemas.openxmlformats.org/officeDocument/2006/relationships/image" Target="../media/image46.emf"/><Relationship Id="rId7" Type="http://schemas.openxmlformats.org/officeDocument/2006/relationships/image" Target="../media/image47.emf"/><Relationship Id="rId1" Type="http://schemas.openxmlformats.org/officeDocument/2006/relationships/image" Target="../media/image41.emf"/><Relationship Id="rId2" Type="http://schemas.openxmlformats.org/officeDocument/2006/relationships/image" Target="../media/image4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3ED50-FE3C-5542-9149-7D017AF7607E}"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3ED50-FE3C-5542-9149-7D017AF7607E}"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3ED50-FE3C-5542-9149-7D017AF7607E}"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3ED50-FE3C-5542-9149-7D017AF7607E}"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3ED50-FE3C-5542-9149-7D017AF7607E}"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A3ED50-FE3C-5542-9149-7D017AF7607E}" type="datetimeFigureOut">
              <a:rPr lang="en-US" smtClean="0"/>
              <a:pPr/>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A3ED50-FE3C-5542-9149-7D017AF7607E}" type="datetimeFigureOut">
              <a:rPr lang="en-US" smtClean="0"/>
              <a:pPr/>
              <a:t>4/28/16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A3ED50-FE3C-5542-9149-7D017AF7607E}" type="datetimeFigureOut">
              <a:rPr lang="en-US" smtClean="0"/>
              <a:pPr/>
              <a:t>4/28/16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3ED50-FE3C-5542-9149-7D017AF7607E}" type="datetimeFigureOut">
              <a:rPr lang="en-US" smtClean="0"/>
              <a:pPr/>
              <a:t>4/28/16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3ED50-FE3C-5542-9149-7D017AF7607E}" type="datetimeFigureOut">
              <a:rPr lang="en-US" smtClean="0"/>
              <a:pPr/>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3ED50-FE3C-5542-9149-7D017AF7607E}" type="datetimeFigureOut">
              <a:rPr lang="en-US" smtClean="0"/>
              <a:pPr/>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01E0F-0E62-214F-895D-08873313FF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3ED50-FE3C-5542-9149-7D017AF7607E}" type="datetimeFigureOut">
              <a:rPr lang="en-US" smtClean="0"/>
              <a:pPr/>
              <a:t>4/28/16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01E0F-0E62-214F-895D-08873313FF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45.bin"/><Relationship Id="rId12" Type="http://schemas.openxmlformats.org/officeDocument/2006/relationships/image" Target="../media/image45.emf"/><Relationship Id="rId13" Type="http://schemas.openxmlformats.org/officeDocument/2006/relationships/oleObject" Target="../embeddings/oleObject46.bin"/><Relationship Id="rId14" Type="http://schemas.openxmlformats.org/officeDocument/2006/relationships/image" Target="../media/image46.emf"/><Relationship Id="rId15" Type="http://schemas.openxmlformats.org/officeDocument/2006/relationships/oleObject" Target="../embeddings/oleObject47.bin"/><Relationship Id="rId16" Type="http://schemas.openxmlformats.org/officeDocument/2006/relationships/image" Target="../media/image47.emf"/><Relationship Id="rId1" Type="http://schemas.openxmlformats.org/officeDocument/2006/relationships/vmlDrawing" Target="../drawings/vmlDrawing9.vml"/><Relationship Id="rId2" Type="http://schemas.openxmlformats.org/officeDocument/2006/relationships/slideLayout" Target="../slideLayouts/slideLayout1.xml"/><Relationship Id="rId3" Type="http://schemas.openxmlformats.org/officeDocument/2006/relationships/oleObject" Target="../embeddings/oleObject41.bin"/><Relationship Id="rId4" Type="http://schemas.openxmlformats.org/officeDocument/2006/relationships/image" Target="../media/image41.emf"/><Relationship Id="rId5" Type="http://schemas.openxmlformats.org/officeDocument/2006/relationships/oleObject" Target="../embeddings/oleObject42.bin"/><Relationship Id="rId6" Type="http://schemas.openxmlformats.org/officeDocument/2006/relationships/image" Target="../media/image42.emf"/><Relationship Id="rId7" Type="http://schemas.openxmlformats.org/officeDocument/2006/relationships/oleObject" Target="../embeddings/oleObject43.bin"/><Relationship Id="rId8" Type="http://schemas.openxmlformats.org/officeDocument/2006/relationships/image" Target="../media/image43.emf"/><Relationship Id="rId9" Type="http://schemas.openxmlformats.org/officeDocument/2006/relationships/oleObject" Target="../embeddings/oleObject44.bin"/><Relationship Id="rId10" Type="http://schemas.openxmlformats.org/officeDocument/2006/relationships/image" Target="../media/image4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8.bin"/><Relationship Id="rId4" Type="http://schemas.openxmlformats.org/officeDocument/2006/relationships/image" Target="../media/image48.emf"/><Relationship Id="rId5" Type="http://schemas.openxmlformats.org/officeDocument/2006/relationships/oleObject" Target="../embeddings/oleObject49.bin"/><Relationship Id="rId6" Type="http://schemas.openxmlformats.org/officeDocument/2006/relationships/image" Target="../media/image49.emf"/><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0.bin"/><Relationship Id="rId4" Type="http://schemas.openxmlformats.org/officeDocument/2006/relationships/image" Target="../media/image50.emf"/><Relationship Id="rId5" Type="http://schemas.openxmlformats.org/officeDocument/2006/relationships/oleObject" Target="../embeddings/oleObject51.bin"/><Relationship Id="rId6" Type="http://schemas.openxmlformats.org/officeDocument/2006/relationships/image" Target="../media/image51.emf"/><Relationship Id="rId1" Type="http://schemas.openxmlformats.org/officeDocument/2006/relationships/vmlDrawing" Target="../drawings/vmlDrawing11.v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2.bin"/><Relationship Id="rId4" Type="http://schemas.openxmlformats.org/officeDocument/2006/relationships/image" Target="../media/image52.emf"/><Relationship Id="rId5" Type="http://schemas.openxmlformats.org/officeDocument/2006/relationships/oleObject" Target="../embeddings/oleObject53.bin"/><Relationship Id="rId6" Type="http://schemas.openxmlformats.org/officeDocument/2006/relationships/image" Target="../media/image53.emf"/><Relationship Id="rId7" Type="http://schemas.openxmlformats.org/officeDocument/2006/relationships/oleObject" Target="../embeddings/oleObject54.bin"/><Relationship Id="rId8" Type="http://schemas.openxmlformats.org/officeDocument/2006/relationships/image" Target="../media/image54.emf"/><Relationship Id="rId1" Type="http://schemas.openxmlformats.org/officeDocument/2006/relationships/vmlDrawing" Target="../drawings/vmlDrawing12.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5.bin"/><Relationship Id="rId4" Type="http://schemas.openxmlformats.org/officeDocument/2006/relationships/image" Target="../media/image55.emf"/><Relationship Id="rId5" Type="http://schemas.openxmlformats.org/officeDocument/2006/relationships/oleObject" Target="../embeddings/oleObject56.bin"/><Relationship Id="rId6" Type="http://schemas.openxmlformats.org/officeDocument/2006/relationships/image" Target="../media/image56.emf"/><Relationship Id="rId7" Type="http://schemas.openxmlformats.org/officeDocument/2006/relationships/oleObject" Target="../embeddings/oleObject57.bin"/><Relationship Id="rId8" Type="http://schemas.openxmlformats.org/officeDocument/2006/relationships/image" Target="../media/image57.emf"/><Relationship Id="rId1" Type="http://schemas.openxmlformats.org/officeDocument/2006/relationships/vmlDrawing" Target="../drawings/vmlDrawing13.vml"/><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8.bin"/><Relationship Id="rId4" Type="http://schemas.openxmlformats.org/officeDocument/2006/relationships/image" Target="../media/image58.emf"/><Relationship Id="rId5" Type="http://schemas.openxmlformats.org/officeDocument/2006/relationships/oleObject" Target="../embeddings/oleObject59.bin"/><Relationship Id="rId6" Type="http://schemas.openxmlformats.org/officeDocument/2006/relationships/image" Target="../media/image59.emf"/><Relationship Id="rId1" Type="http://schemas.openxmlformats.org/officeDocument/2006/relationships/vmlDrawing" Target="../drawings/vmlDrawing14.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1" Type="http://schemas.openxmlformats.org/officeDocument/2006/relationships/oleObject" Target="../embeddings/oleObject7.bin"/><Relationship Id="rId12" Type="http://schemas.openxmlformats.org/officeDocument/2006/relationships/image" Target="../media/image7.emf"/><Relationship Id="rId13" Type="http://schemas.openxmlformats.org/officeDocument/2006/relationships/oleObject" Target="../embeddings/oleObject8.bin"/><Relationship Id="rId14" Type="http://schemas.openxmlformats.org/officeDocument/2006/relationships/image" Target="../media/image8.emf"/><Relationship Id="rId15" Type="http://schemas.openxmlformats.org/officeDocument/2006/relationships/oleObject" Target="../embeddings/oleObject9.bin"/><Relationship Id="rId16" Type="http://schemas.openxmlformats.org/officeDocument/2006/relationships/image" Target="../media/image9.emf"/><Relationship Id="rId17" Type="http://schemas.openxmlformats.org/officeDocument/2006/relationships/oleObject" Target="../embeddings/oleObject10.bin"/><Relationship Id="rId18" Type="http://schemas.openxmlformats.org/officeDocument/2006/relationships/image" Target="../media/image10.emf"/><Relationship Id="rId1" Type="http://schemas.openxmlformats.org/officeDocument/2006/relationships/vmlDrawing" Target="../drawings/vmlDrawing2.vml"/><Relationship Id="rId2" Type="http://schemas.openxmlformats.org/officeDocument/2006/relationships/slideLayout" Target="../slideLayouts/slideLayout1.xml"/><Relationship Id="rId3" Type="http://schemas.openxmlformats.org/officeDocument/2006/relationships/oleObject" Target="../embeddings/oleObject3.bin"/><Relationship Id="rId4" Type="http://schemas.openxmlformats.org/officeDocument/2006/relationships/image" Target="../media/image3.emf"/><Relationship Id="rId5" Type="http://schemas.openxmlformats.org/officeDocument/2006/relationships/oleObject" Target="../embeddings/oleObject4.bin"/><Relationship Id="rId6" Type="http://schemas.openxmlformats.org/officeDocument/2006/relationships/image" Target="../media/image4.emf"/><Relationship Id="rId7" Type="http://schemas.openxmlformats.org/officeDocument/2006/relationships/oleObject" Target="../embeddings/oleObject5.bin"/><Relationship Id="rId8" Type="http://schemas.openxmlformats.org/officeDocument/2006/relationships/image" Target="../media/image5.emf"/><Relationship Id="rId9" Type="http://schemas.openxmlformats.org/officeDocument/2006/relationships/oleObject" Target="../embeddings/oleObject6.bin"/><Relationship Id="rId10" Type="http://schemas.openxmlformats.org/officeDocument/2006/relationships/image" Target="../media/image6.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1.emf"/><Relationship Id="rId5" Type="http://schemas.openxmlformats.org/officeDocument/2006/relationships/oleObject" Target="../embeddings/oleObject12.bin"/><Relationship Id="rId6" Type="http://schemas.openxmlformats.org/officeDocument/2006/relationships/image" Target="../media/image12.emf"/><Relationship Id="rId7" Type="http://schemas.openxmlformats.org/officeDocument/2006/relationships/oleObject" Target="../embeddings/oleObject13.bin"/><Relationship Id="rId8" Type="http://schemas.openxmlformats.org/officeDocument/2006/relationships/image" Target="../media/image13.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4.emf"/><Relationship Id="rId5" Type="http://schemas.openxmlformats.org/officeDocument/2006/relationships/oleObject" Target="../embeddings/oleObject15.bin"/><Relationship Id="rId6" Type="http://schemas.openxmlformats.org/officeDocument/2006/relationships/image" Target="../media/image15.emf"/><Relationship Id="rId7" Type="http://schemas.openxmlformats.org/officeDocument/2006/relationships/oleObject" Target="../embeddings/oleObject16.bin"/><Relationship Id="rId8" Type="http://schemas.openxmlformats.org/officeDocument/2006/relationships/image" Target="../media/image16.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21.bin"/><Relationship Id="rId12" Type="http://schemas.openxmlformats.org/officeDocument/2006/relationships/image" Target="../media/image21.emf"/><Relationship Id="rId13" Type="http://schemas.openxmlformats.org/officeDocument/2006/relationships/oleObject" Target="../embeddings/oleObject22.bin"/><Relationship Id="rId14" Type="http://schemas.openxmlformats.org/officeDocument/2006/relationships/image" Target="../media/image22.emf"/><Relationship Id="rId15" Type="http://schemas.openxmlformats.org/officeDocument/2006/relationships/oleObject" Target="../embeddings/oleObject23.bin"/><Relationship Id="rId16" Type="http://schemas.openxmlformats.org/officeDocument/2006/relationships/image" Target="../media/image23.emf"/><Relationship Id="rId17" Type="http://schemas.openxmlformats.org/officeDocument/2006/relationships/oleObject" Target="../embeddings/oleObject24.bin"/><Relationship Id="rId18" Type="http://schemas.openxmlformats.org/officeDocument/2006/relationships/image" Target="../media/image24.emf"/><Relationship Id="rId1" Type="http://schemas.openxmlformats.org/officeDocument/2006/relationships/vmlDrawing" Target="../drawings/vmlDrawing5.vml"/><Relationship Id="rId2" Type="http://schemas.openxmlformats.org/officeDocument/2006/relationships/slideLayout" Target="../slideLayouts/slideLayout1.xml"/><Relationship Id="rId3" Type="http://schemas.openxmlformats.org/officeDocument/2006/relationships/oleObject" Target="../embeddings/oleObject17.bin"/><Relationship Id="rId4" Type="http://schemas.openxmlformats.org/officeDocument/2006/relationships/image" Target="../media/image17.emf"/><Relationship Id="rId5" Type="http://schemas.openxmlformats.org/officeDocument/2006/relationships/oleObject" Target="../embeddings/oleObject18.bin"/><Relationship Id="rId6" Type="http://schemas.openxmlformats.org/officeDocument/2006/relationships/image" Target="../media/image18.emf"/><Relationship Id="rId7" Type="http://schemas.openxmlformats.org/officeDocument/2006/relationships/oleObject" Target="../embeddings/oleObject19.bin"/><Relationship Id="rId8" Type="http://schemas.openxmlformats.org/officeDocument/2006/relationships/image" Target="../media/image19.emf"/><Relationship Id="rId9" Type="http://schemas.openxmlformats.org/officeDocument/2006/relationships/oleObject" Target="../embeddings/oleObject20.bin"/><Relationship Id="rId10" Type="http://schemas.openxmlformats.org/officeDocument/2006/relationships/image" Target="../media/image20.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25.emf"/><Relationship Id="rId5" Type="http://schemas.openxmlformats.org/officeDocument/2006/relationships/oleObject" Target="../embeddings/oleObject26.bin"/><Relationship Id="rId6" Type="http://schemas.openxmlformats.org/officeDocument/2006/relationships/image" Target="../media/image26.emf"/><Relationship Id="rId7" Type="http://schemas.openxmlformats.org/officeDocument/2006/relationships/oleObject" Target="../embeddings/oleObject27.bin"/><Relationship Id="rId8" Type="http://schemas.openxmlformats.org/officeDocument/2006/relationships/image" Target="../media/image27.e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28.emf"/><Relationship Id="rId5" Type="http://schemas.openxmlformats.org/officeDocument/2006/relationships/oleObject" Target="../embeddings/oleObject29.bin"/><Relationship Id="rId6" Type="http://schemas.openxmlformats.org/officeDocument/2006/relationships/image" Target="../media/image29.emf"/><Relationship Id="rId7" Type="http://schemas.openxmlformats.org/officeDocument/2006/relationships/oleObject" Target="../embeddings/oleObject30.bin"/><Relationship Id="rId8" Type="http://schemas.openxmlformats.org/officeDocument/2006/relationships/image" Target="../media/image30.e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9" Type="http://schemas.openxmlformats.org/officeDocument/2006/relationships/oleObject" Target="../embeddings/oleObject34.bin"/><Relationship Id="rId20" Type="http://schemas.openxmlformats.org/officeDocument/2006/relationships/image" Target="../media/image39.emf"/><Relationship Id="rId21" Type="http://schemas.openxmlformats.org/officeDocument/2006/relationships/oleObject" Target="../embeddings/oleObject40.bin"/><Relationship Id="rId22" Type="http://schemas.openxmlformats.org/officeDocument/2006/relationships/image" Target="../media/image40.emf"/><Relationship Id="rId10" Type="http://schemas.openxmlformats.org/officeDocument/2006/relationships/image" Target="../media/image34.emf"/><Relationship Id="rId11" Type="http://schemas.openxmlformats.org/officeDocument/2006/relationships/oleObject" Target="../embeddings/oleObject35.bin"/><Relationship Id="rId12" Type="http://schemas.openxmlformats.org/officeDocument/2006/relationships/image" Target="../media/image35.emf"/><Relationship Id="rId13" Type="http://schemas.openxmlformats.org/officeDocument/2006/relationships/oleObject" Target="../embeddings/oleObject36.bin"/><Relationship Id="rId14" Type="http://schemas.openxmlformats.org/officeDocument/2006/relationships/image" Target="../media/image36.emf"/><Relationship Id="rId15" Type="http://schemas.openxmlformats.org/officeDocument/2006/relationships/oleObject" Target="../embeddings/oleObject37.bin"/><Relationship Id="rId16" Type="http://schemas.openxmlformats.org/officeDocument/2006/relationships/image" Target="../media/image37.emf"/><Relationship Id="rId17" Type="http://schemas.openxmlformats.org/officeDocument/2006/relationships/oleObject" Target="../embeddings/oleObject38.bin"/><Relationship Id="rId18" Type="http://schemas.openxmlformats.org/officeDocument/2006/relationships/image" Target="../media/image38.emf"/><Relationship Id="rId19" Type="http://schemas.openxmlformats.org/officeDocument/2006/relationships/oleObject" Target="../embeddings/oleObject39.bin"/><Relationship Id="rId1" Type="http://schemas.openxmlformats.org/officeDocument/2006/relationships/vmlDrawing" Target="../drawings/vmlDrawing8.vml"/><Relationship Id="rId2" Type="http://schemas.openxmlformats.org/officeDocument/2006/relationships/slideLayout" Target="../slideLayouts/slideLayout1.xml"/><Relationship Id="rId3" Type="http://schemas.openxmlformats.org/officeDocument/2006/relationships/oleObject" Target="../embeddings/oleObject31.bin"/><Relationship Id="rId4" Type="http://schemas.openxmlformats.org/officeDocument/2006/relationships/image" Target="../media/image31.emf"/><Relationship Id="rId5" Type="http://schemas.openxmlformats.org/officeDocument/2006/relationships/oleObject" Target="../embeddings/oleObject32.bin"/><Relationship Id="rId6" Type="http://schemas.openxmlformats.org/officeDocument/2006/relationships/image" Target="../media/image32.emf"/><Relationship Id="rId7" Type="http://schemas.openxmlformats.org/officeDocument/2006/relationships/oleObject" Target="../embeddings/oleObject33.bin"/><Relationship Id="rId8"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955"/>
            <a:ext cx="7772400" cy="1470025"/>
          </a:xfrm>
        </p:spPr>
        <p:txBody>
          <a:bodyPr/>
          <a:lstStyle/>
          <a:p>
            <a:r>
              <a:rPr lang="en-US" dirty="0" smtClean="0">
                <a:solidFill>
                  <a:srgbClr val="FF0000"/>
                </a:solidFill>
              </a:rPr>
              <a:t>How Can Speed of Light Be Same in All Frames of Reference?</a:t>
            </a:r>
            <a:endParaRPr lang="en-US" dirty="0">
              <a:solidFill>
                <a:srgbClr val="FF0000"/>
              </a:solidFill>
            </a:endParaRPr>
          </a:p>
        </p:txBody>
      </p:sp>
      <p:sp>
        <p:nvSpPr>
          <p:cNvPr id="4" name="TextBox 3"/>
          <p:cNvSpPr txBox="1"/>
          <p:nvPr/>
        </p:nvSpPr>
        <p:spPr>
          <a:xfrm>
            <a:off x="263137" y="1876475"/>
            <a:ext cx="3051563" cy="4093428"/>
          </a:xfrm>
          <a:prstGeom prst="rect">
            <a:avLst/>
          </a:prstGeom>
          <a:noFill/>
        </p:spPr>
        <p:txBody>
          <a:bodyPr wrap="square" rtlCol="0">
            <a:spAutoFit/>
          </a:bodyPr>
          <a:lstStyle/>
          <a:p>
            <a:r>
              <a:rPr lang="en-US" sz="2000" dirty="0" smtClean="0"/>
              <a:t>Scenario 1: Consider a vehicle (you’re looking down on it) moving 100 mph directly north across a stretch of highway.  What would you observe?</a:t>
            </a:r>
          </a:p>
          <a:p>
            <a:endParaRPr lang="en-US" sz="2000" dirty="0" smtClean="0"/>
          </a:p>
          <a:p>
            <a:r>
              <a:rPr lang="en-US" sz="2000" dirty="0" smtClean="0"/>
              <a:t>Looking strictly at the geometry, you would see no motion in the “east” direction with all the motion in the “north” direction.</a:t>
            </a:r>
            <a:endParaRPr lang="en-US" sz="2000" dirty="0"/>
          </a:p>
        </p:txBody>
      </p:sp>
      <p:cxnSp>
        <p:nvCxnSpPr>
          <p:cNvPr id="6" name="Straight Connector 5"/>
          <p:cNvCxnSpPr/>
          <p:nvPr/>
        </p:nvCxnSpPr>
        <p:spPr>
          <a:xfrm rot="16200000" flipH="1">
            <a:off x="2512569" y="3600449"/>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4081812" y="5168106"/>
            <a:ext cx="4584854" cy="3"/>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3074" name="Object 2"/>
          <p:cNvGraphicFramePr>
            <a:graphicFrameLocks noChangeAspect="1"/>
          </p:cNvGraphicFramePr>
          <p:nvPr/>
        </p:nvGraphicFramePr>
        <p:xfrm>
          <a:off x="3488215" y="1916784"/>
          <a:ext cx="514037" cy="230430"/>
        </p:xfrm>
        <a:graphic>
          <a:graphicData uri="http://schemas.openxmlformats.org/presentationml/2006/ole">
            <mc:AlternateContent xmlns:mc="http://schemas.openxmlformats.org/markup-compatibility/2006">
              <mc:Choice xmlns:v="urn:schemas-microsoft-com:vml" Requires="v">
                <p:oleObj spid="_x0000_s3089" name="Equation" r:id="rId3" imgW="368300" imgH="165100" progId="Equation.DSMT4">
                  <p:embed/>
                </p:oleObj>
              </mc:Choice>
              <mc:Fallback>
                <p:oleObj name="Equation" r:id="rId3" imgW="368300" imgH="1651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8215" y="1916784"/>
                        <a:ext cx="514037" cy="230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2"/>
          <p:cNvGraphicFramePr>
            <a:graphicFrameLocks noChangeAspect="1"/>
          </p:cNvGraphicFramePr>
          <p:nvPr/>
        </p:nvGraphicFramePr>
        <p:xfrm>
          <a:off x="8471366" y="5207966"/>
          <a:ext cx="388938" cy="195263"/>
        </p:xfrm>
        <a:graphic>
          <a:graphicData uri="http://schemas.openxmlformats.org/presentationml/2006/ole">
            <mc:AlternateContent xmlns:mc="http://schemas.openxmlformats.org/markup-compatibility/2006">
              <mc:Choice xmlns:v="urn:schemas-microsoft-com:vml" Requires="v">
                <p:oleObj spid="_x0000_s3090" name="Equation" r:id="rId5" imgW="279400" imgH="139700" progId="Equation.DSMT4">
                  <p:embed/>
                </p:oleObj>
              </mc:Choice>
              <mc:Fallback>
                <p:oleObj name="Equation" r:id="rId5" imgW="279400" imgH="1397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71366" y="5207966"/>
                        <a:ext cx="388938" cy="19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7" name="Rectangle 36"/>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8623766" y="6451600"/>
            <a:ext cx="348172" cy="276999"/>
          </a:xfrm>
          <a:prstGeom prst="rect">
            <a:avLst/>
          </a:prstGeom>
          <a:noFill/>
        </p:spPr>
        <p:txBody>
          <a:bodyPr wrap="none" rtlCol="0">
            <a:spAutoFit/>
          </a:bodyPr>
          <a:lstStyle/>
          <a:p>
            <a:r>
              <a:rPr lang="en-US" sz="1200" dirty="0" smtClean="0"/>
              <a:t>1.)</a:t>
            </a:r>
            <a:endParaRPr lang="en-US" sz="1200" dirty="0"/>
          </a:p>
        </p:txBody>
      </p:sp>
      <p:grpSp>
        <p:nvGrpSpPr>
          <p:cNvPr id="23" name="Group 22"/>
          <p:cNvGrpSpPr/>
          <p:nvPr/>
        </p:nvGrpSpPr>
        <p:grpSpPr>
          <a:xfrm>
            <a:off x="4002252" y="2374900"/>
            <a:ext cx="184895" cy="2836341"/>
            <a:chOff x="4002252" y="3479442"/>
            <a:chExt cx="184895" cy="1731799"/>
          </a:xfrm>
          <a:solidFill>
            <a:srgbClr val="0000FF"/>
          </a:solidFill>
        </p:grpSpPr>
        <p:sp>
          <p:nvSpPr>
            <p:cNvPr id="17" name="Rectangle 16"/>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682" y="448792"/>
            <a:ext cx="3306242" cy="5632311"/>
          </a:xfrm>
          <a:prstGeom prst="rect">
            <a:avLst/>
          </a:prstGeom>
          <a:noFill/>
        </p:spPr>
        <p:txBody>
          <a:bodyPr wrap="square" rtlCol="0">
            <a:spAutoFit/>
          </a:bodyPr>
          <a:lstStyle/>
          <a:p>
            <a:r>
              <a:rPr lang="en-US" sz="2000" dirty="0" smtClean="0">
                <a:solidFill>
                  <a:srgbClr val="0000FF"/>
                </a:solidFill>
              </a:rPr>
              <a:t>Observation 7:</a:t>
            </a:r>
            <a:r>
              <a:rPr lang="en-US" sz="2000" dirty="0" smtClean="0"/>
              <a:t>  Because cars go, what, 100 mph (around 45 </a:t>
            </a:r>
            <a:r>
              <a:rPr lang="en-US" sz="2000" dirty="0" err="1" smtClean="0"/>
              <a:t>m/s</a:t>
            </a:r>
            <a:r>
              <a:rPr lang="en-US" sz="2000" dirty="0" smtClean="0"/>
              <a:t>) with ants moving a whole lot slower, and because 1 time-unit in </a:t>
            </a:r>
            <a:r>
              <a:rPr lang="en-US" sz="2000" i="1" dirty="0" smtClean="0"/>
              <a:t>meters-of-light-time </a:t>
            </a:r>
            <a:r>
              <a:rPr lang="en-US" sz="2000" dirty="0" smtClean="0"/>
              <a:t>is equal to                   seconds, it makes sense that it will take lots and lots of these </a:t>
            </a:r>
            <a:r>
              <a:rPr lang="en-US" sz="2000" i="1" dirty="0" smtClean="0"/>
              <a:t>time-units </a:t>
            </a:r>
            <a:r>
              <a:rPr lang="en-US" sz="2000" dirty="0" smtClean="0"/>
              <a:t>for any object to travel 1 meter.  </a:t>
            </a:r>
          </a:p>
          <a:p>
            <a:r>
              <a:rPr lang="en-US" sz="2000" dirty="0" smtClean="0"/>
              <a:t>     Put a little differently, the graph of ANY object that is moving with everyday velocities is going to have a slope that is so close to infinity that it will look as though the body is hardly moving along the x-axis at all. </a:t>
            </a:r>
          </a:p>
        </p:txBody>
      </p:sp>
      <p:graphicFrame>
        <p:nvGraphicFramePr>
          <p:cNvPr id="17412" name="Object 4"/>
          <p:cNvGraphicFramePr>
            <a:graphicFrameLocks noChangeAspect="1"/>
          </p:cNvGraphicFramePr>
          <p:nvPr/>
        </p:nvGraphicFramePr>
        <p:xfrm>
          <a:off x="2006600" y="1992313"/>
          <a:ext cx="1074738" cy="322262"/>
        </p:xfrm>
        <a:graphic>
          <a:graphicData uri="http://schemas.openxmlformats.org/presentationml/2006/ole">
            <mc:AlternateContent xmlns:mc="http://schemas.openxmlformats.org/markup-compatibility/2006">
              <mc:Choice xmlns:v="urn:schemas-microsoft-com:vml" Requires="v">
                <p:oleObj spid="_x0000_s17461" name="Equation" r:id="rId3" imgW="635000" imgH="190500" progId="Equation.DSMT4">
                  <p:embed/>
                </p:oleObj>
              </mc:Choice>
              <mc:Fallback>
                <p:oleObj name="Equation" r:id="rId3" imgW="635000" imgH="1905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6600" y="1992313"/>
                        <a:ext cx="1074738"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rot="16200000" flipH="1">
            <a:off x="2503318" y="2565746"/>
            <a:ext cx="3781797"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4394928" y="4455933"/>
            <a:ext cx="4112273" cy="3"/>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rot="10800000">
            <a:off x="4304911" y="2874015"/>
            <a:ext cx="169045" cy="1424"/>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p:nvCxnSpPr>
        <p:spPr>
          <a:xfrm rot="10800000">
            <a:off x="4316302" y="1289960"/>
            <a:ext cx="169045" cy="1424"/>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rot="16200000">
            <a:off x="5797493" y="4518570"/>
            <a:ext cx="169045" cy="1424"/>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rot="16200000">
            <a:off x="7256242" y="4518569"/>
            <a:ext cx="169045" cy="1424"/>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17415" name="Object 7"/>
          <p:cNvGraphicFramePr>
            <a:graphicFrameLocks noChangeAspect="1"/>
          </p:cNvGraphicFramePr>
          <p:nvPr/>
        </p:nvGraphicFramePr>
        <p:xfrm>
          <a:off x="4117187" y="1180310"/>
          <a:ext cx="181048" cy="219299"/>
        </p:xfrm>
        <a:graphic>
          <a:graphicData uri="http://schemas.openxmlformats.org/presentationml/2006/ole">
            <mc:AlternateContent xmlns:mc="http://schemas.openxmlformats.org/markup-compatibility/2006">
              <mc:Choice xmlns:v="urn:schemas-microsoft-com:vml" Requires="v">
                <p:oleObj spid="_x0000_s17462" name="Equation" r:id="rId5" imgW="127000" imgH="152400" progId="Equation.DSMT4">
                  <p:embed/>
                </p:oleObj>
              </mc:Choice>
              <mc:Fallback>
                <p:oleObj name="Equation" r:id="rId5" imgW="127000" imgH="152400" progId="Equation.DSMT4">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7187" y="1180310"/>
                        <a:ext cx="181048" cy="219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6" name="Object 7"/>
          <p:cNvGraphicFramePr>
            <a:graphicFrameLocks noChangeAspect="1"/>
          </p:cNvGraphicFramePr>
          <p:nvPr/>
        </p:nvGraphicFramePr>
        <p:xfrm>
          <a:off x="4141073" y="2764954"/>
          <a:ext cx="146050" cy="219075"/>
        </p:xfrm>
        <a:graphic>
          <a:graphicData uri="http://schemas.openxmlformats.org/presentationml/2006/ole">
            <mc:AlternateContent xmlns:mc="http://schemas.openxmlformats.org/markup-compatibility/2006">
              <mc:Choice xmlns:v="urn:schemas-microsoft-com:vml" Requires="v">
                <p:oleObj spid="_x0000_s17463" name="Equation" r:id="rId7" imgW="101600" imgH="152400" progId="Equation.DSMT4">
                  <p:embed/>
                </p:oleObj>
              </mc:Choice>
              <mc:Fallback>
                <p:oleObj name="Equation" r:id="rId7" imgW="101600" imgH="15240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1073" y="2764954"/>
                        <a:ext cx="14605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7" name="Object 7"/>
          <p:cNvGraphicFramePr>
            <a:graphicFrameLocks noChangeAspect="1"/>
          </p:cNvGraphicFramePr>
          <p:nvPr/>
        </p:nvGraphicFramePr>
        <p:xfrm>
          <a:off x="4899025" y="2446338"/>
          <a:ext cx="3155950" cy="769937"/>
        </p:xfrm>
        <a:graphic>
          <a:graphicData uri="http://schemas.openxmlformats.org/presentationml/2006/ole">
            <mc:AlternateContent xmlns:mc="http://schemas.openxmlformats.org/markup-compatibility/2006">
              <mc:Choice xmlns:v="urn:schemas-microsoft-com:vml" Requires="v">
                <p:oleObj spid="_x0000_s17464" name="Equation" r:id="rId9" imgW="2197100" imgH="533400" progId="Equation.DSMT4">
                  <p:embed/>
                </p:oleObj>
              </mc:Choice>
              <mc:Fallback>
                <p:oleObj name="Equation" r:id="rId9" imgW="2197100" imgH="533400" progId="Equation.DSMT4">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99025" y="2446338"/>
                        <a:ext cx="3155950" cy="769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8" name="Object 7"/>
          <p:cNvGraphicFramePr>
            <a:graphicFrameLocks noChangeAspect="1"/>
          </p:cNvGraphicFramePr>
          <p:nvPr/>
        </p:nvGraphicFramePr>
        <p:xfrm>
          <a:off x="7257679" y="4612274"/>
          <a:ext cx="180975" cy="219075"/>
        </p:xfrm>
        <a:graphic>
          <a:graphicData uri="http://schemas.openxmlformats.org/presentationml/2006/ole">
            <mc:AlternateContent xmlns:mc="http://schemas.openxmlformats.org/markup-compatibility/2006">
              <mc:Choice xmlns:v="urn:schemas-microsoft-com:vml" Requires="v">
                <p:oleObj spid="_x0000_s17465" name="Equation" r:id="rId11" imgW="127000" imgH="152400" progId="Equation.DSMT4">
                  <p:embed/>
                </p:oleObj>
              </mc:Choice>
              <mc:Fallback>
                <p:oleObj name="Equation" r:id="rId11" imgW="127000" imgH="152400" progId="Equation.DSMT4">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57679" y="4612274"/>
                        <a:ext cx="180975"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9" name="TextBox 158"/>
          <p:cNvSpPr txBox="1"/>
          <p:nvPr/>
        </p:nvSpPr>
        <p:spPr>
          <a:xfrm>
            <a:off x="269063" y="5946745"/>
            <a:ext cx="8569519" cy="400110"/>
          </a:xfrm>
          <a:prstGeom prst="rect">
            <a:avLst/>
          </a:prstGeom>
          <a:noFill/>
        </p:spPr>
        <p:txBody>
          <a:bodyPr wrap="square" rtlCol="0">
            <a:spAutoFit/>
          </a:bodyPr>
          <a:lstStyle/>
          <a:p>
            <a:r>
              <a:rPr lang="en-US" sz="2000" dirty="0" smtClean="0"/>
              <a:t>In short, it will look like the graph shown above.                           </a:t>
            </a:r>
          </a:p>
        </p:txBody>
      </p:sp>
      <p:sp>
        <p:nvSpPr>
          <p:cNvPr id="31" name="Rectangle 30"/>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8623766" y="6451600"/>
            <a:ext cx="426168" cy="276999"/>
          </a:xfrm>
          <a:prstGeom prst="rect">
            <a:avLst/>
          </a:prstGeom>
          <a:noFill/>
        </p:spPr>
        <p:txBody>
          <a:bodyPr wrap="none" rtlCol="0">
            <a:spAutoFit/>
          </a:bodyPr>
          <a:lstStyle/>
          <a:p>
            <a:r>
              <a:rPr lang="en-US" sz="1200" dirty="0" smtClean="0"/>
              <a:t>10.)</a:t>
            </a:r>
            <a:endParaRPr lang="en-US" sz="1200" dirty="0"/>
          </a:p>
        </p:txBody>
      </p:sp>
      <p:sp>
        <p:nvSpPr>
          <p:cNvPr id="42" name="Rectangle 41"/>
          <p:cNvSpPr/>
          <p:nvPr/>
        </p:nvSpPr>
        <p:spPr>
          <a:xfrm>
            <a:off x="4316302" y="4409359"/>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4312523" y="2823698"/>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4312523" y="124106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7421" name="Object 13"/>
          <p:cNvGraphicFramePr>
            <a:graphicFrameLocks noChangeAspect="1"/>
          </p:cNvGraphicFramePr>
          <p:nvPr/>
        </p:nvGraphicFramePr>
        <p:xfrm>
          <a:off x="8051182" y="4589255"/>
          <a:ext cx="774700" cy="484188"/>
        </p:xfrm>
        <a:graphic>
          <a:graphicData uri="http://schemas.openxmlformats.org/presentationml/2006/ole">
            <mc:AlternateContent xmlns:mc="http://schemas.openxmlformats.org/markup-compatibility/2006">
              <mc:Choice xmlns:v="urn:schemas-microsoft-com:vml" Requires="v">
                <p:oleObj spid="_x0000_s17466" name="Equation" r:id="rId13" imgW="558800" imgH="342900" progId="Equation.DSMT4">
                  <p:embed/>
                </p:oleObj>
              </mc:Choice>
              <mc:Fallback>
                <p:oleObj name="Equation" r:id="rId13" imgW="558800" imgH="342900" progId="Equation.DSMT4">
                  <p:embed/>
                  <p:pic>
                    <p:nvPicPr>
                      <p:cNvPr id="0"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51182" y="4589255"/>
                        <a:ext cx="7747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22" name="Object 14"/>
          <p:cNvGraphicFramePr>
            <a:graphicFrameLocks noChangeAspect="1"/>
          </p:cNvGraphicFramePr>
          <p:nvPr/>
        </p:nvGraphicFramePr>
        <p:xfrm>
          <a:off x="3587756" y="194791"/>
          <a:ext cx="1058862" cy="722313"/>
        </p:xfrm>
        <a:graphic>
          <a:graphicData uri="http://schemas.openxmlformats.org/presentationml/2006/ole">
            <mc:AlternateContent xmlns:mc="http://schemas.openxmlformats.org/markup-compatibility/2006">
              <mc:Choice xmlns:v="urn:schemas-microsoft-com:vml" Requires="v">
                <p:oleObj spid="_x0000_s17467" name="Equation" r:id="rId15" imgW="762000" imgH="520700" progId="Equation.DSMT4">
                  <p:embed/>
                </p:oleObj>
              </mc:Choice>
              <mc:Fallback>
                <p:oleObj name="Equation" r:id="rId15" imgW="762000" imgH="520700" progId="Equation.DSMT4">
                  <p:embed/>
                  <p:pic>
                    <p:nvPicPr>
                      <p:cNvPr id="0" name="Picture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87756" y="194791"/>
                        <a:ext cx="1058862" cy="72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4" name="Freeform 23"/>
          <p:cNvSpPr/>
          <p:nvPr/>
        </p:nvSpPr>
        <p:spPr>
          <a:xfrm>
            <a:off x="4595283" y="2561167"/>
            <a:ext cx="408517" cy="323850"/>
          </a:xfrm>
          <a:custGeom>
            <a:avLst/>
            <a:gdLst>
              <a:gd name="connsiteX0" fmla="*/ 408517 w 408517"/>
              <a:gd name="connsiteY0" fmla="*/ 29633 h 323850"/>
              <a:gd name="connsiteX1" fmla="*/ 332317 w 408517"/>
              <a:gd name="connsiteY1" fmla="*/ 42333 h 323850"/>
              <a:gd name="connsiteX2" fmla="*/ 52917 w 408517"/>
              <a:gd name="connsiteY2" fmla="*/ 283633 h 323850"/>
              <a:gd name="connsiteX3" fmla="*/ 14817 w 408517"/>
              <a:gd name="connsiteY3" fmla="*/ 283633 h 323850"/>
            </a:gdLst>
            <a:ahLst/>
            <a:cxnLst>
              <a:cxn ang="0">
                <a:pos x="connsiteX0" y="connsiteY0"/>
              </a:cxn>
              <a:cxn ang="0">
                <a:pos x="connsiteX1" y="connsiteY1"/>
              </a:cxn>
              <a:cxn ang="0">
                <a:pos x="connsiteX2" y="connsiteY2"/>
              </a:cxn>
              <a:cxn ang="0">
                <a:pos x="connsiteX3" y="connsiteY3"/>
              </a:cxn>
            </a:cxnLst>
            <a:rect l="l" t="t" r="r" b="b"/>
            <a:pathLst>
              <a:path w="408517" h="323850">
                <a:moveTo>
                  <a:pt x="408517" y="29633"/>
                </a:moveTo>
                <a:cubicBezTo>
                  <a:pt x="400050" y="14816"/>
                  <a:pt x="391584" y="0"/>
                  <a:pt x="332317" y="42333"/>
                </a:cubicBezTo>
                <a:cubicBezTo>
                  <a:pt x="273050" y="84666"/>
                  <a:pt x="105834" y="243416"/>
                  <a:pt x="52917" y="283633"/>
                </a:cubicBezTo>
                <a:cubicBezTo>
                  <a:pt x="0" y="323850"/>
                  <a:pt x="14817" y="283633"/>
                  <a:pt x="14817" y="283633"/>
                </a:cubicBezTo>
              </a:path>
            </a:pathLst>
          </a:custGeom>
          <a:noFill/>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137" y="632629"/>
            <a:ext cx="2894503" cy="3477875"/>
          </a:xfrm>
          <a:prstGeom prst="rect">
            <a:avLst/>
          </a:prstGeom>
          <a:noFill/>
        </p:spPr>
        <p:txBody>
          <a:bodyPr wrap="square" rtlCol="0">
            <a:spAutoFit/>
          </a:bodyPr>
          <a:lstStyle/>
          <a:p>
            <a:r>
              <a:rPr lang="en-US" sz="2000" dirty="0" smtClean="0">
                <a:solidFill>
                  <a:srgbClr val="0000FF"/>
                </a:solidFill>
              </a:rPr>
              <a:t>Observation 8</a:t>
            </a:r>
            <a:r>
              <a:rPr lang="en-US" sz="2000" dirty="0" smtClean="0"/>
              <a:t>:  What that means is that if our ant is going to mimic our </a:t>
            </a:r>
            <a:r>
              <a:rPr lang="en-US" sz="2000" i="1" dirty="0" smtClean="0"/>
              <a:t>Scenario 2’ </a:t>
            </a:r>
            <a:r>
              <a:rPr lang="en-US" sz="2000" dirty="0" smtClean="0"/>
              <a:t>vehicle situation on this grid, the ant can no longer be traveling at reasonable speeds.  It now has to be moving REALLY, REALLY FAST . . . like, close to the speed of light.  </a:t>
            </a:r>
          </a:p>
        </p:txBody>
      </p:sp>
      <p:cxnSp>
        <p:nvCxnSpPr>
          <p:cNvPr id="6" name="Straight Connector 5"/>
          <p:cNvCxnSpPr/>
          <p:nvPr/>
        </p:nvCxnSpPr>
        <p:spPr>
          <a:xfrm rot="16200000" flipH="1">
            <a:off x="1972819" y="3060699"/>
            <a:ext cx="42164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4081812" y="5168106"/>
            <a:ext cx="4584854" cy="3"/>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237737" y="4225363"/>
            <a:ext cx="2894503" cy="1323439"/>
          </a:xfrm>
          <a:prstGeom prst="rect">
            <a:avLst/>
          </a:prstGeom>
          <a:noFill/>
        </p:spPr>
        <p:txBody>
          <a:bodyPr wrap="square" rtlCol="0">
            <a:spAutoFit/>
          </a:bodyPr>
          <a:lstStyle/>
          <a:p>
            <a:r>
              <a:rPr lang="en-US" sz="2000" dirty="0" smtClean="0"/>
              <a:t>Fortunately, that’s OK as the phenomenon we are trying to get a grip on only shows itself when</a:t>
            </a:r>
          </a:p>
        </p:txBody>
      </p:sp>
      <p:cxnSp>
        <p:nvCxnSpPr>
          <p:cNvPr id="125" name="Straight Connector 124"/>
          <p:cNvCxnSpPr/>
          <p:nvPr/>
        </p:nvCxnSpPr>
        <p:spPr>
          <a:xfrm flipV="1">
            <a:off x="4092899" y="1473199"/>
            <a:ext cx="3749253" cy="3680829"/>
          </a:xfrm>
          <a:prstGeom prst="line">
            <a:avLst/>
          </a:prstGeom>
          <a:ln w="12700"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8623766" y="6451600"/>
            <a:ext cx="426168" cy="276999"/>
          </a:xfrm>
          <a:prstGeom prst="rect">
            <a:avLst/>
          </a:prstGeom>
          <a:noFill/>
        </p:spPr>
        <p:txBody>
          <a:bodyPr wrap="none" rtlCol="0">
            <a:spAutoFit/>
          </a:bodyPr>
          <a:lstStyle/>
          <a:p>
            <a:r>
              <a:rPr lang="en-US" sz="1200" dirty="0" smtClean="0"/>
              <a:t>11.)</a:t>
            </a:r>
            <a:endParaRPr lang="en-US" sz="1200" dirty="0"/>
          </a:p>
        </p:txBody>
      </p:sp>
      <p:grpSp>
        <p:nvGrpSpPr>
          <p:cNvPr id="39" name="Group 38"/>
          <p:cNvGrpSpPr/>
          <p:nvPr/>
        </p:nvGrpSpPr>
        <p:grpSpPr>
          <a:xfrm rot="18324511">
            <a:off x="3267369" y="3607213"/>
            <a:ext cx="3815540" cy="100634"/>
            <a:chOff x="3994035" y="5110607"/>
            <a:chExt cx="3815540" cy="100634"/>
          </a:xfrm>
        </p:grpSpPr>
        <p:sp>
          <p:nvSpPr>
            <p:cNvPr id="40" name="Rectangle 39"/>
            <p:cNvSpPr/>
            <p:nvPr/>
          </p:nvSpPr>
          <p:spPr>
            <a:xfrm>
              <a:off x="3994035" y="511060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4720799" y="511060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5447563" y="511060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174327" y="511060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6901091" y="511060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627855" y="5110607"/>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47" name="Straight Connector 46"/>
          <p:cNvCxnSpPr/>
          <p:nvPr/>
        </p:nvCxnSpPr>
        <p:spPr>
          <a:xfrm rot="5400000" flipH="1" flipV="1">
            <a:off x="3513489" y="1715575"/>
            <a:ext cx="4038514" cy="287910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rot="18379136">
            <a:off x="5989360" y="1262161"/>
            <a:ext cx="1300456" cy="307777"/>
          </a:xfrm>
          <a:prstGeom prst="rect">
            <a:avLst/>
          </a:prstGeom>
          <a:noFill/>
        </p:spPr>
        <p:txBody>
          <a:bodyPr wrap="none" rtlCol="0">
            <a:spAutoFit/>
          </a:bodyPr>
          <a:lstStyle/>
          <a:p>
            <a:r>
              <a:rPr lang="en-US" sz="1400" dirty="0" smtClean="0"/>
              <a:t>ant’s world line</a:t>
            </a:r>
            <a:endParaRPr lang="en-US" sz="1400" dirty="0"/>
          </a:p>
        </p:txBody>
      </p:sp>
      <p:sp>
        <p:nvSpPr>
          <p:cNvPr id="49" name="TextBox 48"/>
          <p:cNvSpPr txBox="1"/>
          <p:nvPr/>
        </p:nvSpPr>
        <p:spPr>
          <a:xfrm rot="18910911">
            <a:off x="6430566" y="1743168"/>
            <a:ext cx="1586154" cy="307777"/>
          </a:xfrm>
          <a:prstGeom prst="rect">
            <a:avLst/>
          </a:prstGeom>
          <a:noFill/>
        </p:spPr>
        <p:txBody>
          <a:bodyPr wrap="none" rtlCol="0">
            <a:spAutoFit/>
          </a:bodyPr>
          <a:lstStyle/>
          <a:p>
            <a:r>
              <a:rPr lang="en-US" sz="1400" dirty="0" smtClean="0"/>
              <a:t>photon’s world line</a:t>
            </a:r>
            <a:endParaRPr lang="en-US" sz="1400" dirty="0"/>
          </a:p>
        </p:txBody>
      </p:sp>
      <p:graphicFrame>
        <p:nvGraphicFramePr>
          <p:cNvPr id="22536" name="Object 8"/>
          <p:cNvGraphicFramePr>
            <a:graphicFrameLocks noChangeAspect="1"/>
          </p:cNvGraphicFramePr>
          <p:nvPr/>
        </p:nvGraphicFramePr>
        <p:xfrm>
          <a:off x="8051800" y="4589463"/>
          <a:ext cx="774700" cy="484187"/>
        </p:xfrm>
        <a:graphic>
          <a:graphicData uri="http://schemas.openxmlformats.org/presentationml/2006/ole">
            <mc:AlternateContent xmlns:mc="http://schemas.openxmlformats.org/markup-compatibility/2006">
              <mc:Choice xmlns:v="urn:schemas-microsoft-com:vml" Requires="v">
                <p:oleObj spid="_x0000_s22551" name="Equation" r:id="rId3" imgW="558800" imgH="342900" progId="Equation.DSMT4">
                  <p:embed/>
                </p:oleObj>
              </mc:Choice>
              <mc:Fallback>
                <p:oleObj name="Equation" r:id="rId3" imgW="558800" imgH="342900" progId="Equation.DSMT4">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1800" y="4589463"/>
                        <a:ext cx="7747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37" name="Object 9"/>
          <p:cNvGraphicFramePr>
            <a:graphicFrameLocks noChangeAspect="1"/>
          </p:cNvGraphicFramePr>
          <p:nvPr/>
        </p:nvGraphicFramePr>
        <p:xfrm>
          <a:off x="3587750" y="195263"/>
          <a:ext cx="1058863" cy="722312"/>
        </p:xfrm>
        <a:graphic>
          <a:graphicData uri="http://schemas.openxmlformats.org/presentationml/2006/ole">
            <mc:AlternateContent xmlns:mc="http://schemas.openxmlformats.org/markup-compatibility/2006">
              <mc:Choice xmlns:v="urn:schemas-microsoft-com:vml" Requires="v">
                <p:oleObj spid="_x0000_s22552" name="Equation" r:id="rId5" imgW="762000" imgH="520700" progId="Equation.DSMT4">
                  <p:embed/>
                </p:oleObj>
              </mc:Choice>
              <mc:Fallback>
                <p:oleObj name="Equation" r:id="rId5" imgW="762000" imgH="520700" progId="Equation.DSMT4">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7750" y="195263"/>
                        <a:ext cx="1058863" cy="722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1" name="TextBox 20"/>
          <p:cNvSpPr txBox="1"/>
          <p:nvPr/>
        </p:nvSpPr>
        <p:spPr>
          <a:xfrm>
            <a:off x="237737" y="5459902"/>
            <a:ext cx="8588763" cy="707886"/>
          </a:xfrm>
          <a:prstGeom prst="rect">
            <a:avLst/>
          </a:prstGeom>
          <a:noFill/>
        </p:spPr>
        <p:txBody>
          <a:bodyPr wrap="square" rtlCol="0">
            <a:spAutoFit/>
          </a:bodyPr>
          <a:lstStyle/>
          <a:p>
            <a:r>
              <a:rPr lang="en-US" sz="2000" dirty="0" smtClean="0"/>
              <a:t>objects are moving close to the speed of light.  Our really fast ant’s assumed world-line is shown on the graph.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398608" y="876300"/>
            <a:ext cx="2949575" cy="1938992"/>
          </a:xfrm>
          <a:prstGeom prst="rect">
            <a:avLst/>
          </a:prstGeom>
          <a:noFill/>
        </p:spPr>
        <p:txBody>
          <a:bodyPr wrap="square" rtlCol="0">
            <a:spAutoFit/>
          </a:bodyPr>
          <a:lstStyle/>
          <a:p>
            <a:r>
              <a:rPr lang="en-US" sz="2000" dirty="0" smtClean="0"/>
              <a:t>In </a:t>
            </a:r>
            <a:r>
              <a:rPr lang="en-US" sz="2000" i="1" dirty="0" smtClean="0"/>
              <a:t>Scenario 1</a:t>
            </a:r>
            <a:r>
              <a:rPr lang="en-US" sz="2000" dirty="0" smtClean="0"/>
              <a:t>, it was observed that the vehicle’s motion entailed equally spaced intervals that were proceeding along the vertical (northerly) axis.</a:t>
            </a:r>
          </a:p>
        </p:txBody>
      </p:sp>
      <p:sp>
        <p:nvSpPr>
          <p:cNvPr id="32" name="Rectangle 31"/>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TextBox 88"/>
          <p:cNvSpPr txBox="1"/>
          <p:nvPr/>
        </p:nvSpPr>
        <p:spPr>
          <a:xfrm>
            <a:off x="292608" y="328468"/>
            <a:ext cx="8374058" cy="400110"/>
          </a:xfrm>
          <a:prstGeom prst="rect">
            <a:avLst/>
          </a:prstGeom>
          <a:noFill/>
        </p:spPr>
        <p:txBody>
          <a:bodyPr wrap="square" rtlCol="0">
            <a:spAutoFit/>
          </a:bodyPr>
          <a:lstStyle/>
          <a:p>
            <a:r>
              <a:rPr lang="en-US" sz="2000" dirty="0" smtClean="0"/>
              <a:t>So let’s take a run at this in the same way we did with our first circumstance.</a:t>
            </a:r>
          </a:p>
        </p:txBody>
      </p:sp>
      <p:sp>
        <p:nvSpPr>
          <p:cNvPr id="90" name="TextBox 89"/>
          <p:cNvSpPr txBox="1"/>
          <p:nvPr/>
        </p:nvSpPr>
        <p:spPr>
          <a:xfrm>
            <a:off x="401642" y="2979327"/>
            <a:ext cx="2949575" cy="2862322"/>
          </a:xfrm>
          <a:prstGeom prst="rect">
            <a:avLst/>
          </a:prstGeom>
          <a:noFill/>
        </p:spPr>
        <p:txBody>
          <a:bodyPr wrap="square" rtlCol="0">
            <a:spAutoFit/>
          </a:bodyPr>
          <a:lstStyle/>
          <a:p>
            <a:r>
              <a:rPr lang="en-US" sz="2000" dirty="0" smtClean="0"/>
              <a:t>With our ant, we still have equally spaced intervals that proceed along the vertical (time) axis.  What’s different here is that our interpretation of the motion.  In the case of the ant, the ant appears spatially stationary (that,</a:t>
            </a:r>
          </a:p>
        </p:txBody>
      </p:sp>
      <p:sp>
        <p:nvSpPr>
          <p:cNvPr id="91" name="TextBox 90"/>
          <p:cNvSpPr txBox="1"/>
          <p:nvPr/>
        </p:nvSpPr>
        <p:spPr>
          <a:xfrm>
            <a:off x="8623766" y="6451600"/>
            <a:ext cx="426168" cy="276999"/>
          </a:xfrm>
          <a:prstGeom prst="rect">
            <a:avLst/>
          </a:prstGeom>
          <a:noFill/>
        </p:spPr>
        <p:txBody>
          <a:bodyPr wrap="none" rtlCol="0">
            <a:spAutoFit/>
          </a:bodyPr>
          <a:lstStyle/>
          <a:p>
            <a:r>
              <a:rPr lang="en-US" sz="1200" dirty="0" smtClean="0"/>
              <a:t>12.)</a:t>
            </a:r>
            <a:endParaRPr lang="en-US" sz="1200" dirty="0"/>
          </a:p>
        </p:txBody>
      </p:sp>
      <p:graphicFrame>
        <p:nvGraphicFramePr>
          <p:cNvPr id="23562" name="Object 10"/>
          <p:cNvGraphicFramePr>
            <a:graphicFrameLocks noChangeAspect="1"/>
          </p:cNvGraphicFramePr>
          <p:nvPr/>
        </p:nvGraphicFramePr>
        <p:xfrm>
          <a:off x="8236416" y="4941266"/>
          <a:ext cx="774700" cy="484187"/>
        </p:xfrm>
        <a:graphic>
          <a:graphicData uri="http://schemas.openxmlformats.org/presentationml/2006/ole">
            <mc:AlternateContent xmlns:mc="http://schemas.openxmlformats.org/markup-compatibility/2006">
              <mc:Choice xmlns:v="urn:schemas-microsoft-com:vml" Requires="v">
                <p:oleObj spid="_x0000_s23577" name="Equation" r:id="rId3" imgW="558800" imgH="342900" progId="Equation.DSMT4">
                  <p:embed/>
                </p:oleObj>
              </mc:Choice>
              <mc:Fallback>
                <p:oleObj name="Equation" r:id="rId3" imgW="558800" imgH="342900"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6416" y="4941266"/>
                        <a:ext cx="7747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3563" name="Object 11"/>
          <p:cNvGraphicFramePr>
            <a:graphicFrameLocks noChangeAspect="1"/>
          </p:cNvGraphicFramePr>
          <p:nvPr/>
        </p:nvGraphicFramePr>
        <p:xfrm>
          <a:off x="3480139" y="943619"/>
          <a:ext cx="1058863" cy="722312"/>
        </p:xfrm>
        <a:graphic>
          <a:graphicData uri="http://schemas.openxmlformats.org/presentationml/2006/ole">
            <mc:AlternateContent xmlns:mc="http://schemas.openxmlformats.org/markup-compatibility/2006">
              <mc:Choice xmlns:v="urn:schemas-microsoft-com:vml" Requires="v">
                <p:oleObj spid="_x0000_s23578" name="Equation" r:id="rId5" imgW="762000" imgH="520700" progId="Equation.DSMT4">
                  <p:embed/>
                </p:oleObj>
              </mc:Choice>
              <mc:Fallback>
                <p:oleObj name="Equation" r:id="rId5" imgW="762000" imgH="520700" progId="Equation.DSMT4">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0139" y="943619"/>
                        <a:ext cx="1058863" cy="722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1" name="Straight Connector 20"/>
          <p:cNvCxnSpPr/>
          <p:nvPr/>
        </p:nvCxnSpPr>
        <p:spPr>
          <a:xfrm rot="16200000" flipH="1">
            <a:off x="2512569" y="3333749"/>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10800000">
            <a:off x="4081812" y="4901406"/>
            <a:ext cx="4584854" cy="3"/>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25" name="Group 24"/>
          <p:cNvGrpSpPr/>
          <p:nvPr/>
        </p:nvGrpSpPr>
        <p:grpSpPr>
          <a:xfrm>
            <a:off x="4002252" y="2108200"/>
            <a:ext cx="184895" cy="2836341"/>
            <a:chOff x="4002252" y="3479442"/>
            <a:chExt cx="184895" cy="1731799"/>
          </a:xfrm>
          <a:solidFill>
            <a:srgbClr val="0000FF"/>
          </a:solidFill>
        </p:grpSpPr>
        <p:sp>
          <p:nvSpPr>
            <p:cNvPr id="26" name="Rectangle 25"/>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TextBox 32"/>
          <p:cNvSpPr txBox="1"/>
          <p:nvPr/>
        </p:nvSpPr>
        <p:spPr>
          <a:xfrm>
            <a:off x="388942" y="5723979"/>
            <a:ext cx="8306262" cy="400110"/>
          </a:xfrm>
          <a:prstGeom prst="rect">
            <a:avLst/>
          </a:prstGeom>
          <a:noFill/>
        </p:spPr>
        <p:txBody>
          <a:bodyPr wrap="square" rtlCol="0">
            <a:spAutoFit/>
          </a:bodyPr>
          <a:lstStyle/>
          <a:p>
            <a:r>
              <a:rPr lang="en-US" sz="2000" dirty="0" smtClean="0"/>
              <a:t>or it’s moving really, really, really slowly) but is definitely moving through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301237" y="770112"/>
            <a:ext cx="3040109" cy="5016758"/>
          </a:xfrm>
          <a:prstGeom prst="rect">
            <a:avLst/>
          </a:prstGeom>
          <a:noFill/>
        </p:spPr>
        <p:txBody>
          <a:bodyPr wrap="square" rtlCol="0">
            <a:spAutoFit/>
          </a:bodyPr>
          <a:lstStyle/>
          <a:p>
            <a:r>
              <a:rPr lang="en-US" sz="2000" dirty="0" smtClean="0"/>
              <a:t>In </a:t>
            </a:r>
            <a:r>
              <a:rPr lang="en-US" sz="2000" i="1" dirty="0" smtClean="0"/>
              <a:t>Scenario 2</a:t>
            </a:r>
            <a:r>
              <a:rPr lang="en-US" sz="2000" dirty="0" smtClean="0"/>
              <a:t>, we kept the intervals spaced just as they were in </a:t>
            </a:r>
            <a:r>
              <a:rPr lang="en-US" sz="2000" i="1" dirty="0" smtClean="0"/>
              <a:t>Scenario 1</a:t>
            </a:r>
            <a:r>
              <a:rPr lang="en-US" sz="2000" dirty="0" smtClean="0"/>
              <a:t> (this corresponded to the vehicle continuing to move with the same velocity as before), but we angled the “motion” so that it was moving in both a northerly and easterly manner.</a:t>
            </a:r>
            <a:r>
              <a:rPr lang="en-US" sz="2000" i="1" dirty="0" smtClean="0"/>
              <a:t>  </a:t>
            </a:r>
            <a:r>
              <a:rPr lang="en-US" sz="2000" dirty="0" smtClean="0"/>
              <a:t>The observation that we made was that even though the intervals hadn’t changed, the vehicle’s</a:t>
            </a:r>
            <a:r>
              <a:rPr lang="en-US" sz="2000" i="1" dirty="0" smtClean="0"/>
              <a:t> northerly progression was now less than it was</a:t>
            </a:r>
            <a:r>
              <a:rPr lang="en-US" sz="2000" dirty="0" smtClean="0"/>
              <a:t>.</a:t>
            </a:r>
          </a:p>
        </p:txBody>
      </p:sp>
      <p:sp>
        <p:nvSpPr>
          <p:cNvPr id="125" name="Rectangle 124"/>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TextBox 498"/>
          <p:cNvSpPr txBox="1"/>
          <p:nvPr/>
        </p:nvSpPr>
        <p:spPr>
          <a:xfrm>
            <a:off x="8623766" y="6451600"/>
            <a:ext cx="426168" cy="276999"/>
          </a:xfrm>
          <a:prstGeom prst="rect">
            <a:avLst/>
          </a:prstGeom>
          <a:noFill/>
        </p:spPr>
        <p:txBody>
          <a:bodyPr wrap="none" rtlCol="0">
            <a:spAutoFit/>
          </a:bodyPr>
          <a:lstStyle/>
          <a:p>
            <a:r>
              <a:rPr lang="en-US" sz="1200" dirty="0" smtClean="0"/>
              <a:t>13.)</a:t>
            </a:r>
            <a:endParaRPr lang="en-US" sz="1200" dirty="0"/>
          </a:p>
        </p:txBody>
      </p:sp>
      <p:cxnSp>
        <p:nvCxnSpPr>
          <p:cNvPr id="99" name="Straight Connector 98"/>
          <p:cNvCxnSpPr/>
          <p:nvPr/>
        </p:nvCxnSpPr>
        <p:spPr>
          <a:xfrm rot="16200000" flipH="1">
            <a:off x="3033269" y="2843683"/>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rot="10800000" flipV="1">
            <a:off x="4602512" y="4411339"/>
            <a:ext cx="3969988"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101" name="Object 2"/>
          <p:cNvGraphicFramePr>
            <a:graphicFrameLocks noChangeAspect="1"/>
          </p:cNvGraphicFramePr>
          <p:nvPr/>
        </p:nvGraphicFramePr>
        <p:xfrm>
          <a:off x="4008915" y="1160018"/>
          <a:ext cx="514037" cy="230430"/>
        </p:xfrm>
        <a:graphic>
          <a:graphicData uri="http://schemas.openxmlformats.org/presentationml/2006/ole">
            <mc:AlternateContent xmlns:mc="http://schemas.openxmlformats.org/markup-compatibility/2006">
              <mc:Choice xmlns:v="urn:schemas-microsoft-com:vml" Requires="v">
                <p:oleObj spid="_x0000_s24617" name="Equation" r:id="rId3" imgW="368300" imgH="165100" progId="Equation.DSMT4">
                  <p:embed/>
                </p:oleObj>
              </mc:Choice>
              <mc:Fallback>
                <p:oleObj name="Equation" r:id="rId3" imgW="368300" imgH="165100" progId="Equation.DSMT4">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8915" y="1160018"/>
                        <a:ext cx="514037" cy="230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2" name="Object 2"/>
          <p:cNvGraphicFramePr>
            <a:graphicFrameLocks noChangeAspect="1"/>
          </p:cNvGraphicFramePr>
          <p:nvPr/>
        </p:nvGraphicFramePr>
        <p:xfrm>
          <a:off x="8572500" y="4548831"/>
          <a:ext cx="388938" cy="195263"/>
        </p:xfrm>
        <a:graphic>
          <a:graphicData uri="http://schemas.openxmlformats.org/presentationml/2006/ole">
            <mc:AlternateContent xmlns:mc="http://schemas.openxmlformats.org/markup-compatibility/2006">
              <mc:Choice xmlns:v="urn:schemas-microsoft-com:vml" Requires="v">
                <p:oleObj spid="_x0000_s24618" name="Equation" r:id="rId5" imgW="279400" imgH="139700" progId="Equation.DSMT4">
                  <p:embed/>
                </p:oleObj>
              </mc:Choice>
              <mc:Fallback>
                <p:oleObj name="Equation" r:id="rId5" imgW="279400" imgH="139700" progId="Equation.DSMT4">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500" y="4548831"/>
                        <a:ext cx="388938" cy="19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03" name="Group 102"/>
          <p:cNvGrpSpPr/>
          <p:nvPr/>
        </p:nvGrpSpPr>
        <p:grpSpPr>
          <a:xfrm>
            <a:off x="3849852" y="1618134"/>
            <a:ext cx="184895" cy="2836341"/>
            <a:chOff x="4002252" y="3479442"/>
            <a:chExt cx="184895" cy="1731799"/>
          </a:xfrm>
          <a:solidFill>
            <a:srgbClr val="0000FF"/>
          </a:solidFill>
        </p:grpSpPr>
        <p:sp>
          <p:nvSpPr>
            <p:cNvPr id="104" name="Rectangle 103"/>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Rectangle 144"/>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Rectangle 145"/>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7" name="Rectangle 146"/>
          <p:cNvSpPr/>
          <p:nvPr/>
        </p:nvSpPr>
        <p:spPr>
          <a:xfrm rot="2101420">
            <a:off x="4839920" y="38879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Rectangle 147"/>
          <p:cNvSpPr/>
          <p:nvPr/>
        </p:nvSpPr>
        <p:spPr>
          <a:xfrm rot="2101420">
            <a:off x="5146010" y="344996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a:xfrm rot="2101420">
            <a:off x="5452655" y="301241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rot="2101420">
            <a:off x="5759300" y="257486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p:cNvSpPr/>
          <p:nvPr/>
        </p:nvSpPr>
        <p:spPr>
          <a:xfrm rot="2101420">
            <a:off x="6065946" y="213731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2" name="Group 151"/>
          <p:cNvGrpSpPr/>
          <p:nvPr/>
        </p:nvGrpSpPr>
        <p:grpSpPr>
          <a:xfrm>
            <a:off x="4504476" y="2142787"/>
            <a:ext cx="188896" cy="1915407"/>
            <a:chOff x="4504476" y="3153553"/>
            <a:chExt cx="188896" cy="1915407"/>
          </a:xfrm>
        </p:grpSpPr>
        <p:sp>
          <p:nvSpPr>
            <p:cNvPr id="153" name="Rectangle 152"/>
            <p:cNvSpPr/>
            <p:nvPr/>
          </p:nvSpPr>
          <p:spPr>
            <a:xfrm>
              <a:off x="4504476" y="4904142"/>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a:xfrm>
              <a:off x="4511652" y="44662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p:cNvSpPr/>
            <p:nvPr/>
          </p:nvSpPr>
          <p:spPr>
            <a:xfrm>
              <a:off x="4511652" y="4035246"/>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p:cNvSpPr/>
            <p:nvPr/>
          </p:nvSpPr>
          <p:spPr>
            <a:xfrm>
              <a:off x="4511652" y="35911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a:xfrm>
              <a:off x="4504476" y="315355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58" name="Straight Connector 157"/>
          <p:cNvCxnSpPr/>
          <p:nvPr/>
        </p:nvCxnSpPr>
        <p:spPr>
          <a:xfrm rot="10800000">
            <a:off x="4747883" y="3518937"/>
            <a:ext cx="30460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rot="10800000">
            <a:off x="4747883" y="3087980"/>
            <a:ext cx="61069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rot="10800000">
            <a:off x="4747886" y="2216098"/>
            <a:ext cx="1223978"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rot="10800000">
            <a:off x="4747884" y="2647055"/>
            <a:ext cx="917334"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2" name="Rectangle 161"/>
          <p:cNvSpPr/>
          <p:nvPr/>
        </p:nvSpPr>
        <p:spPr>
          <a:xfrm rot="5400000">
            <a:off x="4831584" y="4332488"/>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Rectangle 162"/>
          <p:cNvSpPr/>
          <p:nvPr/>
        </p:nvSpPr>
        <p:spPr>
          <a:xfrm rot="5400000">
            <a:off x="5142523" y="433966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Rectangle 163"/>
          <p:cNvSpPr/>
          <p:nvPr/>
        </p:nvSpPr>
        <p:spPr>
          <a:xfrm rot="5400000">
            <a:off x="5452830" y="433966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Rectangle 164"/>
          <p:cNvSpPr/>
          <p:nvPr/>
        </p:nvSpPr>
        <p:spPr>
          <a:xfrm rot="5400000">
            <a:off x="5769973" y="433966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Rectangle 165"/>
          <p:cNvSpPr/>
          <p:nvPr/>
        </p:nvSpPr>
        <p:spPr>
          <a:xfrm rot="5400000">
            <a:off x="6080523" y="4332488"/>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7" name="Straight Connector 166"/>
          <p:cNvCxnSpPr/>
          <p:nvPr/>
        </p:nvCxnSpPr>
        <p:spPr>
          <a:xfrm rot="5400000" flipH="1" flipV="1">
            <a:off x="4974915" y="3926519"/>
            <a:ext cx="514972"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p:nvCxnSpPr>
        <p:spPr>
          <a:xfrm rot="5400000" flipH="1" flipV="1">
            <a:off x="5118922" y="3759856"/>
            <a:ext cx="848298"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rot="5400000" flipH="1" flipV="1">
            <a:off x="5269279" y="3593193"/>
            <a:ext cx="1181624"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rot="5400000" flipH="1" flipV="1">
            <a:off x="5413286" y="3426530"/>
            <a:ext cx="1514950"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171" name="Object 2"/>
          <p:cNvGraphicFramePr>
            <a:graphicFrameLocks noChangeAspect="1"/>
          </p:cNvGraphicFramePr>
          <p:nvPr/>
        </p:nvGraphicFramePr>
        <p:xfrm>
          <a:off x="3578225" y="4751859"/>
          <a:ext cx="779463" cy="442913"/>
        </p:xfrm>
        <a:graphic>
          <a:graphicData uri="http://schemas.openxmlformats.org/presentationml/2006/ole">
            <mc:AlternateContent xmlns:mc="http://schemas.openxmlformats.org/markup-compatibility/2006">
              <mc:Choice xmlns:v="urn:schemas-microsoft-com:vml" Requires="v">
                <p:oleObj spid="_x0000_s24619" name="Equation" r:id="rId7" imgW="558800" imgH="317500" progId="Equation.DSMT4">
                  <p:embed/>
                </p:oleObj>
              </mc:Choice>
              <mc:Fallback>
                <p:oleObj name="Equation" r:id="rId7" imgW="558800" imgH="317500" progId="Equation.DSMT4">
                  <p:embed/>
                  <p:pic>
                    <p:nvPicPr>
                      <p:cNvPr id="0" name="Picture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8225" y="4751859"/>
                        <a:ext cx="779463" cy="44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72" name="Straight Arrow Connector 171"/>
          <p:cNvCxnSpPr/>
          <p:nvPr/>
        </p:nvCxnSpPr>
        <p:spPr>
          <a:xfrm rot="5400000" flipH="1" flipV="1">
            <a:off x="3827713" y="4650345"/>
            <a:ext cx="203028" cy="1588"/>
          </a:xfrm>
          <a:prstGeom prst="straightConnector1">
            <a:avLst/>
          </a:prstGeom>
          <a:ln w="1270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263137" y="595241"/>
            <a:ext cx="3216663" cy="4401205"/>
          </a:xfrm>
          <a:prstGeom prst="rect">
            <a:avLst/>
          </a:prstGeom>
          <a:noFill/>
        </p:spPr>
        <p:txBody>
          <a:bodyPr wrap="square" rtlCol="0">
            <a:spAutoFit/>
          </a:bodyPr>
          <a:lstStyle/>
          <a:p>
            <a:r>
              <a:rPr lang="en-US" sz="2000" dirty="0" smtClean="0"/>
              <a:t>With our ant, we will keep the intervals the same but, again, the interpretation will be different.</a:t>
            </a:r>
          </a:p>
          <a:p>
            <a:endParaRPr lang="en-US" sz="2000" dirty="0" smtClean="0"/>
          </a:p>
          <a:p>
            <a:r>
              <a:rPr lang="en-US" sz="2000" dirty="0" smtClean="0"/>
              <a:t>To begin with, for the angle to be a little above        as shown, the ant must be moving with a velocity close to the speed of light. </a:t>
            </a:r>
          </a:p>
          <a:p>
            <a:endParaRPr lang="en-US" sz="2000" dirty="0" smtClean="0"/>
          </a:p>
          <a:p>
            <a:r>
              <a:rPr lang="en-US" sz="2000" dirty="0" smtClean="0"/>
              <a:t>Second, the motion of the ant </a:t>
            </a:r>
            <a:r>
              <a:rPr lang="en-US" sz="2000" i="1" dirty="0" smtClean="0"/>
              <a:t>along the time axis </a:t>
            </a:r>
            <a:r>
              <a:rPr lang="en-US" sz="2000" dirty="0" smtClean="0"/>
              <a:t>is different than it was.  </a:t>
            </a:r>
          </a:p>
        </p:txBody>
      </p:sp>
      <p:sp>
        <p:nvSpPr>
          <p:cNvPr id="123" name="Rectangle 122"/>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5608" name="Object 8"/>
          <p:cNvGraphicFramePr>
            <a:graphicFrameLocks noChangeAspect="1"/>
          </p:cNvGraphicFramePr>
          <p:nvPr/>
        </p:nvGraphicFramePr>
        <p:xfrm>
          <a:off x="2295525" y="2449987"/>
          <a:ext cx="430213" cy="322262"/>
        </p:xfrm>
        <a:graphic>
          <a:graphicData uri="http://schemas.openxmlformats.org/presentationml/2006/ole">
            <mc:AlternateContent xmlns:mc="http://schemas.openxmlformats.org/markup-compatibility/2006">
              <mc:Choice xmlns:v="urn:schemas-microsoft-com:vml" Requires="v">
                <p:oleObj spid="_x0000_s1038" name="Equation" r:id="rId3" imgW="254000" imgH="190500" progId="Equation.DSMT4">
                  <p:embed/>
                </p:oleObj>
              </mc:Choice>
              <mc:Fallback>
                <p:oleObj name="Equation" r:id="rId3" imgW="254000" imgH="1905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5525" y="2449987"/>
                        <a:ext cx="430213"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8" name="TextBox 127"/>
          <p:cNvSpPr txBox="1"/>
          <p:nvPr/>
        </p:nvSpPr>
        <p:spPr>
          <a:xfrm>
            <a:off x="263136" y="5537200"/>
            <a:ext cx="8786797" cy="1015663"/>
          </a:xfrm>
          <a:prstGeom prst="rect">
            <a:avLst/>
          </a:prstGeom>
          <a:noFill/>
        </p:spPr>
        <p:txBody>
          <a:bodyPr wrap="square" rtlCol="0">
            <a:spAutoFit/>
          </a:bodyPr>
          <a:lstStyle/>
          <a:p>
            <a:r>
              <a:rPr lang="en-US" sz="2000" dirty="0" smtClean="0"/>
              <a:t>Relative to the ant’s motion along the </a:t>
            </a:r>
            <a:r>
              <a:rPr lang="en-US" sz="2000" i="1" dirty="0" smtClean="0"/>
              <a:t>time axis </a:t>
            </a:r>
            <a:r>
              <a:rPr lang="en-US" sz="2000" dirty="0" smtClean="0"/>
              <a:t>when in the stationary frame, the ant’s motion along the </a:t>
            </a:r>
            <a:r>
              <a:rPr lang="en-US" sz="2000" i="1" dirty="0" smtClean="0"/>
              <a:t>time axis </a:t>
            </a:r>
            <a:r>
              <a:rPr lang="en-US" sz="2000" dirty="0" smtClean="0"/>
              <a:t>when in the moving frame has slowed—the ant isn’t proceeding along that axis as fast as “normal.”  Time has appeared to slow!</a:t>
            </a:r>
          </a:p>
        </p:txBody>
      </p:sp>
      <p:sp>
        <p:nvSpPr>
          <p:cNvPr id="281" name="TextBox 280"/>
          <p:cNvSpPr txBox="1"/>
          <p:nvPr/>
        </p:nvSpPr>
        <p:spPr>
          <a:xfrm>
            <a:off x="3011559" y="4812724"/>
            <a:ext cx="2713885" cy="584776"/>
          </a:xfrm>
          <a:prstGeom prst="rect">
            <a:avLst/>
          </a:prstGeom>
          <a:noFill/>
        </p:spPr>
        <p:txBody>
          <a:bodyPr wrap="square" rtlCol="0">
            <a:spAutoFit/>
          </a:bodyPr>
          <a:lstStyle/>
          <a:p>
            <a:pPr algn="ctr"/>
            <a:r>
              <a:rPr lang="en-US" sz="1600" dirty="0" smtClean="0"/>
              <a:t>(original ant situation with motion only along time axis)</a:t>
            </a:r>
            <a:endParaRPr lang="en-US" sz="1600" dirty="0"/>
          </a:p>
        </p:txBody>
      </p:sp>
      <p:sp>
        <p:nvSpPr>
          <p:cNvPr id="283" name="TextBox 282"/>
          <p:cNvSpPr txBox="1"/>
          <p:nvPr/>
        </p:nvSpPr>
        <p:spPr>
          <a:xfrm>
            <a:off x="8623766" y="6451600"/>
            <a:ext cx="426168" cy="276999"/>
          </a:xfrm>
          <a:prstGeom prst="rect">
            <a:avLst/>
          </a:prstGeom>
          <a:noFill/>
        </p:spPr>
        <p:txBody>
          <a:bodyPr wrap="none" rtlCol="0">
            <a:spAutoFit/>
          </a:bodyPr>
          <a:lstStyle/>
          <a:p>
            <a:r>
              <a:rPr lang="en-US" sz="1200" dirty="0" smtClean="0"/>
              <a:t>14.)</a:t>
            </a:r>
            <a:endParaRPr lang="en-US" sz="1200" dirty="0"/>
          </a:p>
        </p:txBody>
      </p:sp>
      <p:cxnSp>
        <p:nvCxnSpPr>
          <p:cNvPr id="59" name="Straight Connector 58"/>
          <p:cNvCxnSpPr/>
          <p:nvPr/>
        </p:nvCxnSpPr>
        <p:spPr>
          <a:xfrm rot="16200000" flipH="1">
            <a:off x="3468039" y="2907668"/>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10800000" flipV="1">
            <a:off x="5037282" y="4475323"/>
            <a:ext cx="2773218"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61" name="Group 60"/>
          <p:cNvGrpSpPr/>
          <p:nvPr/>
        </p:nvGrpSpPr>
        <p:grpSpPr>
          <a:xfrm>
            <a:off x="4284622" y="1682119"/>
            <a:ext cx="184895" cy="2836341"/>
            <a:chOff x="4002252" y="3479442"/>
            <a:chExt cx="184895" cy="1731799"/>
          </a:xfrm>
          <a:solidFill>
            <a:srgbClr val="0000FF"/>
          </a:solidFill>
        </p:grpSpPr>
        <p:sp>
          <p:nvSpPr>
            <p:cNvPr id="62" name="Rectangle 61"/>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8" name="Rectangle 67"/>
          <p:cNvSpPr/>
          <p:nvPr/>
        </p:nvSpPr>
        <p:spPr>
          <a:xfrm rot="2101420">
            <a:off x="5274690" y="3951888"/>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rot="2101420">
            <a:off x="5580780" y="35139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rot="2101420">
            <a:off x="5887425" y="307639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rot="2101420">
            <a:off x="6194070" y="26388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rot="2101420">
            <a:off x="6500716" y="220129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3" name="Group 72"/>
          <p:cNvGrpSpPr/>
          <p:nvPr/>
        </p:nvGrpSpPr>
        <p:grpSpPr>
          <a:xfrm>
            <a:off x="4939246" y="2206772"/>
            <a:ext cx="188896" cy="1915407"/>
            <a:chOff x="4504476" y="3153553"/>
            <a:chExt cx="188896" cy="1915407"/>
          </a:xfrm>
        </p:grpSpPr>
        <p:sp>
          <p:nvSpPr>
            <p:cNvPr id="74" name="Rectangle 73"/>
            <p:cNvSpPr/>
            <p:nvPr/>
          </p:nvSpPr>
          <p:spPr>
            <a:xfrm>
              <a:off x="4504476" y="4904142"/>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4511652" y="44662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4511652" y="4035246"/>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4511652" y="35911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4504476" y="315355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79" name="Straight Connector 78"/>
          <p:cNvCxnSpPr/>
          <p:nvPr/>
        </p:nvCxnSpPr>
        <p:spPr>
          <a:xfrm rot="10800000">
            <a:off x="5182653" y="3582922"/>
            <a:ext cx="30460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10800000">
            <a:off x="5182653" y="3151965"/>
            <a:ext cx="61069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rot="10800000">
            <a:off x="5182656" y="2280083"/>
            <a:ext cx="1223978"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0800000">
            <a:off x="5182654" y="2711040"/>
            <a:ext cx="917334"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3" name="Rectangle 82"/>
          <p:cNvSpPr/>
          <p:nvPr/>
        </p:nvSpPr>
        <p:spPr>
          <a:xfrm rot="5400000">
            <a:off x="5266354" y="439647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rot="5400000">
            <a:off x="5577293" y="44036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rot="5400000">
            <a:off x="5887600" y="44036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rot="5400000">
            <a:off x="6204743" y="44036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rot="5400000">
            <a:off x="6515293" y="439647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8" name="Straight Connector 87"/>
          <p:cNvCxnSpPr/>
          <p:nvPr/>
        </p:nvCxnSpPr>
        <p:spPr>
          <a:xfrm rot="5400000" flipH="1" flipV="1">
            <a:off x="5409685" y="3990504"/>
            <a:ext cx="514972"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rot="5400000" flipH="1" flipV="1">
            <a:off x="5553692" y="3823841"/>
            <a:ext cx="848298"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5400000" flipH="1" flipV="1">
            <a:off x="5704049" y="3657178"/>
            <a:ext cx="1181624"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5400000" flipH="1" flipV="1">
            <a:off x="5848056" y="3490515"/>
            <a:ext cx="1514950"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rot="5400000" flipH="1" flipV="1">
            <a:off x="4262483" y="4714330"/>
            <a:ext cx="203028" cy="1588"/>
          </a:xfrm>
          <a:prstGeom prst="straightConnector1">
            <a:avLst/>
          </a:prstGeom>
          <a:ln w="1270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94" name="Object 18"/>
          <p:cNvGraphicFramePr>
            <a:graphicFrameLocks noChangeAspect="1"/>
          </p:cNvGraphicFramePr>
          <p:nvPr/>
        </p:nvGraphicFramePr>
        <p:xfrm>
          <a:off x="7423150" y="4518460"/>
          <a:ext cx="774700" cy="484188"/>
        </p:xfrm>
        <a:graphic>
          <a:graphicData uri="http://schemas.openxmlformats.org/presentationml/2006/ole">
            <mc:AlternateContent xmlns:mc="http://schemas.openxmlformats.org/markup-compatibility/2006">
              <mc:Choice xmlns:v="urn:schemas-microsoft-com:vml" Requires="v">
                <p:oleObj spid="_x0000_s1039" name="Equation" r:id="rId5" imgW="558800" imgH="342900" progId="Equation.DSMT4">
                  <p:embed/>
                </p:oleObj>
              </mc:Choice>
              <mc:Fallback>
                <p:oleObj name="Equation" r:id="rId5" imgW="558800" imgH="3429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3150" y="4518460"/>
                        <a:ext cx="7747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5" name="Object 19"/>
          <p:cNvGraphicFramePr>
            <a:graphicFrameLocks noChangeAspect="1"/>
          </p:cNvGraphicFramePr>
          <p:nvPr/>
        </p:nvGraphicFramePr>
        <p:xfrm>
          <a:off x="4215942" y="630049"/>
          <a:ext cx="1058863" cy="722313"/>
        </p:xfrm>
        <a:graphic>
          <a:graphicData uri="http://schemas.openxmlformats.org/presentationml/2006/ole">
            <mc:AlternateContent xmlns:mc="http://schemas.openxmlformats.org/markup-compatibility/2006">
              <mc:Choice xmlns:v="urn:schemas-microsoft-com:vml" Requires="v">
                <p:oleObj spid="_x0000_s1040" name="Equation" r:id="rId7" imgW="762000" imgH="520700" progId="Equation.DSMT4">
                  <p:embed/>
                </p:oleObj>
              </mc:Choice>
              <mc:Fallback>
                <p:oleObj name="Equation" r:id="rId7" imgW="762000" imgH="5207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5942" y="630049"/>
                        <a:ext cx="1058863" cy="72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84077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263137" y="595241"/>
            <a:ext cx="3216663" cy="4708981"/>
          </a:xfrm>
          <a:prstGeom prst="rect">
            <a:avLst/>
          </a:prstGeom>
          <a:noFill/>
        </p:spPr>
        <p:txBody>
          <a:bodyPr wrap="square" rtlCol="0">
            <a:spAutoFit/>
          </a:bodyPr>
          <a:lstStyle/>
          <a:p>
            <a:r>
              <a:rPr lang="en-US" sz="2000" dirty="0" smtClean="0"/>
              <a:t>This doesn’t mean that the ant sees its world slowed down.  The intervals are still the same for it, so it perceives time moving as usual.</a:t>
            </a:r>
          </a:p>
          <a:p>
            <a:endParaRPr lang="en-US" sz="2000" dirty="0" smtClean="0"/>
          </a:p>
          <a:p>
            <a:r>
              <a:rPr lang="en-US" sz="2000" dirty="0" smtClean="0"/>
              <a:t>What it means is that as viewed by someone who isn’t in the ant’s frame of reference, time in the ant’s world (the projection of the ant’s space-time motion onto the time axis) has slowed.</a:t>
            </a:r>
          </a:p>
          <a:p>
            <a:endParaRPr lang="en-US" sz="2000" dirty="0" smtClean="0"/>
          </a:p>
        </p:txBody>
      </p:sp>
      <p:sp>
        <p:nvSpPr>
          <p:cNvPr id="123" name="Rectangle 122"/>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TextBox 279"/>
          <p:cNvSpPr txBox="1"/>
          <p:nvPr/>
        </p:nvSpPr>
        <p:spPr>
          <a:xfrm>
            <a:off x="8623766" y="6451600"/>
            <a:ext cx="426168" cy="276999"/>
          </a:xfrm>
          <a:prstGeom prst="rect">
            <a:avLst/>
          </a:prstGeom>
          <a:noFill/>
        </p:spPr>
        <p:txBody>
          <a:bodyPr wrap="none" rtlCol="0">
            <a:spAutoFit/>
          </a:bodyPr>
          <a:lstStyle/>
          <a:p>
            <a:r>
              <a:rPr lang="en-US" sz="1200" smtClean="0"/>
              <a:t>15.</a:t>
            </a:r>
            <a:r>
              <a:rPr lang="en-US" sz="1200" dirty="0" smtClean="0"/>
              <a:t>)</a:t>
            </a:r>
            <a:endParaRPr lang="en-US" sz="1200" dirty="0"/>
          </a:p>
        </p:txBody>
      </p:sp>
      <p:sp>
        <p:nvSpPr>
          <p:cNvPr id="57" name="TextBox 56"/>
          <p:cNvSpPr txBox="1"/>
          <p:nvPr/>
        </p:nvSpPr>
        <p:spPr>
          <a:xfrm>
            <a:off x="3327400" y="4816638"/>
            <a:ext cx="2070137" cy="830997"/>
          </a:xfrm>
          <a:prstGeom prst="rect">
            <a:avLst/>
          </a:prstGeom>
          <a:noFill/>
        </p:spPr>
        <p:txBody>
          <a:bodyPr wrap="square" rtlCol="0">
            <a:spAutoFit/>
          </a:bodyPr>
          <a:lstStyle/>
          <a:p>
            <a:pPr algn="ctr"/>
            <a:r>
              <a:rPr lang="en-US" sz="1600" dirty="0" smtClean="0"/>
              <a:t>(original ant situation with motion only along time axis)</a:t>
            </a:r>
            <a:endParaRPr lang="en-US" sz="1600" dirty="0"/>
          </a:p>
        </p:txBody>
      </p:sp>
      <p:cxnSp>
        <p:nvCxnSpPr>
          <p:cNvPr id="58" name="Straight Connector 57"/>
          <p:cNvCxnSpPr/>
          <p:nvPr/>
        </p:nvCxnSpPr>
        <p:spPr>
          <a:xfrm rot="16200000" flipH="1">
            <a:off x="3468039" y="2907668"/>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rot="10800000" flipV="1">
            <a:off x="5037282" y="4475323"/>
            <a:ext cx="2773218"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60" name="Group 59"/>
          <p:cNvGrpSpPr/>
          <p:nvPr/>
        </p:nvGrpSpPr>
        <p:grpSpPr>
          <a:xfrm>
            <a:off x="4284622" y="1682119"/>
            <a:ext cx="184895" cy="2836341"/>
            <a:chOff x="4002252" y="3479442"/>
            <a:chExt cx="184895" cy="1731799"/>
          </a:xfrm>
          <a:solidFill>
            <a:srgbClr val="0000FF"/>
          </a:solidFill>
        </p:grpSpPr>
        <p:sp>
          <p:nvSpPr>
            <p:cNvPr id="61" name="Rectangle 60"/>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7" name="Rectangle 66"/>
          <p:cNvSpPr/>
          <p:nvPr/>
        </p:nvSpPr>
        <p:spPr>
          <a:xfrm rot="2101420">
            <a:off x="5274690" y="3951888"/>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rot="2101420">
            <a:off x="5580780" y="35139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rot="2101420">
            <a:off x="5887425" y="307639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rot="2101420">
            <a:off x="6194070" y="26388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rot="2101420">
            <a:off x="6500716" y="220129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2" name="Group 71"/>
          <p:cNvGrpSpPr/>
          <p:nvPr/>
        </p:nvGrpSpPr>
        <p:grpSpPr>
          <a:xfrm>
            <a:off x="4939246" y="2206772"/>
            <a:ext cx="188896" cy="1915407"/>
            <a:chOff x="4504476" y="3153553"/>
            <a:chExt cx="188896" cy="1915407"/>
          </a:xfrm>
        </p:grpSpPr>
        <p:sp>
          <p:nvSpPr>
            <p:cNvPr id="73" name="Rectangle 72"/>
            <p:cNvSpPr/>
            <p:nvPr/>
          </p:nvSpPr>
          <p:spPr>
            <a:xfrm>
              <a:off x="4504476" y="4904142"/>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4511652" y="44662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4511652" y="4035246"/>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4511652" y="35911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4504476" y="315355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78" name="Straight Connector 77"/>
          <p:cNvCxnSpPr/>
          <p:nvPr/>
        </p:nvCxnSpPr>
        <p:spPr>
          <a:xfrm rot="10800000">
            <a:off x="5182653" y="3582922"/>
            <a:ext cx="30460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5182653" y="3151965"/>
            <a:ext cx="61069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10800000">
            <a:off x="5182656" y="2280083"/>
            <a:ext cx="1223978"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rot="10800000">
            <a:off x="5182654" y="2711040"/>
            <a:ext cx="917334"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2" name="Rectangle 81"/>
          <p:cNvSpPr/>
          <p:nvPr/>
        </p:nvSpPr>
        <p:spPr>
          <a:xfrm rot="5400000">
            <a:off x="5266354" y="439647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rot="5400000">
            <a:off x="5577293" y="44036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rot="5400000">
            <a:off x="5887600" y="44036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rot="5400000">
            <a:off x="6204743" y="440364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rot="5400000">
            <a:off x="6515293" y="439647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 name="Straight Connector 86"/>
          <p:cNvCxnSpPr/>
          <p:nvPr/>
        </p:nvCxnSpPr>
        <p:spPr>
          <a:xfrm rot="5400000" flipH="1" flipV="1">
            <a:off x="5409685" y="3990504"/>
            <a:ext cx="514972"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5400000" flipH="1" flipV="1">
            <a:off x="5553692" y="3823841"/>
            <a:ext cx="848298"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rot="5400000" flipH="1" flipV="1">
            <a:off x="5704049" y="3657178"/>
            <a:ext cx="1181624"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5400000" flipH="1" flipV="1">
            <a:off x="5848056" y="3490515"/>
            <a:ext cx="1514950"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rot="5400000" flipH="1" flipV="1">
            <a:off x="4262483" y="4714330"/>
            <a:ext cx="203028" cy="1588"/>
          </a:xfrm>
          <a:prstGeom prst="straightConnector1">
            <a:avLst/>
          </a:prstGeom>
          <a:ln w="1270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92" name="Object 18"/>
          <p:cNvGraphicFramePr>
            <a:graphicFrameLocks noChangeAspect="1"/>
          </p:cNvGraphicFramePr>
          <p:nvPr/>
        </p:nvGraphicFramePr>
        <p:xfrm>
          <a:off x="7423150" y="4518460"/>
          <a:ext cx="774700" cy="484188"/>
        </p:xfrm>
        <a:graphic>
          <a:graphicData uri="http://schemas.openxmlformats.org/presentationml/2006/ole">
            <mc:AlternateContent xmlns:mc="http://schemas.openxmlformats.org/markup-compatibility/2006">
              <mc:Choice xmlns:v="urn:schemas-microsoft-com:vml" Requires="v">
                <p:oleObj spid="_x0000_s53274" name="Equation" r:id="rId3" imgW="558800" imgH="342900" progId="Equation.DSMT4">
                  <p:embed/>
                </p:oleObj>
              </mc:Choice>
              <mc:Fallback>
                <p:oleObj name="Equation" r:id="rId3" imgW="558800" imgH="342900" progId="Equation.DSMT4">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3150" y="4518460"/>
                        <a:ext cx="7747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3" name="Object 19"/>
          <p:cNvGraphicFramePr>
            <a:graphicFrameLocks noChangeAspect="1"/>
          </p:cNvGraphicFramePr>
          <p:nvPr/>
        </p:nvGraphicFramePr>
        <p:xfrm>
          <a:off x="4215942" y="630049"/>
          <a:ext cx="1058863" cy="722313"/>
        </p:xfrm>
        <a:graphic>
          <a:graphicData uri="http://schemas.openxmlformats.org/presentationml/2006/ole">
            <mc:AlternateContent xmlns:mc="http://schemas.openxmlformats.org/markup-compatibility/2006">
              <mc:Choice xmlns:v="urn:schemas-microsoft-com:vml" Requires="v">
                <p:oleObj spid="_x0000_s53275" name="Equation" r:id="rId5" imgW="762000" imgH="520700" progId="Equation.DSMT4">
                  <p:embed/>
                </p:oleObj>
              </mc:Choice>
              <mc:Fallback>
                <p:oleObj name="Equation" r:id="rId5" imgW="762000" imgH="520700" progId="Equation.DSMT4">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5942" y="630049"/>
                        <a:ext cx="1058863" cy="72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137" y="632629"/>
            <a:ext cx="2894503" cy="5016758"/>
          </a:xfrm>
          <a:prstGeom prst="rect">
            <a:avLst/>
          </a:prstGeom>
          <a:noFill/>
        </p:spPr>
        <p:txBody>
          <a:bodyPr wrap="square" rtlCol="0">
            <a:spAutoFit/>
          </a:bodyPr>
          <a:lstStyle/>
          <a:p>
            <a:r>
              <a:rPr lang="en-US" sz="2000" dirty="0" smtClean="0"/>
              <a:t>NOTE:  For the sake of simplicity, and to make things easier later on, I am going to identify each of the car positions shown as “</a:t>
            </a:r>
            <a:r>
              <a:rPr lang="en-US" sz="2000" dirty="0" smtClean="0">
                <a:solidFill>
                  <a:srgbClr val="FF0000"/>
                </a:solidFill>
              </a:rPr>
              <a:t>events</a:t>
            </a:r>
            <a:r>
              <a:rPr lang="en-US" sz="2000" dirty="0" smtClean="0"/>
              <a:t>,” and I’m going to define the “distance” between two events as an “</a:t>
            </a:r>
            <a:r>
              <a:rPr lang="en-US" sz="2000" dirty="0" smtClean="0">
                <a:solidFill>
                  <a:srgbClr val="FF0000"/>
                </a:solidFill>
              </a:rPr>
              <a:t>interval</a:t>
            </a:r>
            <a:r>
              <a:rPr lang="en-US" sz="2000" dirty="0" smtClean="0"/>
              <a:t>.”</a:t>
            </a:r>
          </a:p>
          <a:p>
            <a:endParaRPr lang="en-US" sz="2000" dirty="0" smtClean="0"/>
          </a:p>
          <a:p>
            <a:r>
              <a:rPr lang="en-US" sz="2000" dirty="0" smtClean="0"/>
              <a:t>Using that terminology, notice that the </a:t>
            </a:r>
            <a:r>
              <a:rPr lang="en-US" sz="2000" i="1" dirty="0" smtClean="0"/>
              <a:t>interval </a:t>
            </a:r>
            <a:r>
              <a:rPr lang="en-US" sz="2000" dirty="0" smtClean="0"/>
              <a:t>between </a:t>
            </a:r>
            <a:r>
              <a:rPr lang="en-US" sz="2000" i="1" dirty="0" smtClean="0"/>
              <a:t>event A</a:t>
            </a:r>
            <a:r>
              <a:rPr lang="en-US" sz="2000" dirty="0" smtClean="0"/>
              <a:t> and </a:t>
            </a:r>
            <a:r>
              <a:rPr lang="en-US" sz="2000" i="1" dirty="0" smtClean="0"/>
              <a:t>event B</a:t>
            </a:r>
            <a:r>
              <a:rPr lang="en-US" sz="2000" dirty="0" smtClean="0"/>
              <a:t> is the same as the </a:t>
            </a:r>
            <a:r>
              <a:rPr lang="en-US" sz="2000" i="1" dirty="0" smtClean="0"/>
              <a:t>interval </a:t>
            </a:r>
            <a:r>
              <a:rPr lang="en-US" sz="2000" dirty="0" smtClean="0"/>
              <a:t>between </a:t>
            </a:r>
            <a:r>
              <a:rPr lang="en-US" sz="2000" i="1" dirty="0" smtClean="0"/>
              <a:t>event D</a:t>
            </a:r>
            <a:r>
              <a:rPr lang="en-US" sz="2000" dirty="0" smtClean="0"/>
              <a:t> and </a:t>
            </a:r>
            <a:r>
              <a:rPr lang="en-US" sz="2000" i="1" dirty="0" smtClean="0"/>
              <a:t>event E</a:t>
            </a:r>
            <a:r>
              <a:rPr lang="en-US" sz="2000" dirty="0" smtClean="0"/>
              <a:t>.</a:t>
            </a:r>
            <a:endParaRPr lang="en-US" sz="2000" dirty="0"/>
          </a:p>
        </p:txBody>
      </p:sp>
      <p:graphicFrame>
        <p:nvGraphicFramePr>
          <p:cNvPr id="37" name="Object 2"/>
          <p:cNvGraphicFramePr>
            <a:graphicFrameLocks noChangeAspect="1"/>
          </p:cNvGraphicFramePr>
          <p:nvPr/>
        </p:nvGraphicFramePr>
        <p:xfrm>
          <a:off x="4097969" y="4380457"/>
          <a:ext cx="742950" cy="212725"/>
        </p:xfrm>
        <a:graphic>
          <a:graphicData uri="http://schemas.openxmlformats.org/presentationml/2006/ole">
            <mc:AlternateContent xmlns:mc="http://schemas.openxmlformats.org/markup-compatibility/2006">
              <mc:Choice xmlns:v="urn:schemas-microsoft-com:vml" Requires="v">
                <p:oleObj spid="_x0000_s28729" name="Equation" r:id="rId3" imgW="533400" imgH="152400" progId="Equation.DSMT4">
                  <p:embed/>
                </p:oleObj>
              </mc:Choice>
              <mc:Fallback>
                <p:oleObj name="Equation" r:id="rId3" imgW="533400" imgH="1524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7969" y="4380457"/>
                        <a:ext cx="742950"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8" name="Object 2"/>
          <p:cNvGraphicFramePr>
            <a:graphicFrameLocks noChangeAspect="1"/>
          </p:cNvGraphicFramePr>
          <p:nvPr/>
        </p:nvGraphicFramePr>
        <p:xfrm>
          <a:off x="4115431" y="3846152"/>
          <a:ext cx="725488" cy="212725"/>
        </p:xfrm>
        <a:graphic>
          <a:graphicData uri="http://schemas.openxmlformats.org/presentationml/2006/ole">
            <mc:AlternateContent xmlns:mc="http://schemas.openxmlformats.org/markup-compatibility/2006">
              <mc:Choice xmlns:v="urn:schemas-microsoft-com:vml" Requires="v">
                <p:oleObj spid="_x0000_s28730" name="Equation" r:id="rId5" imgW="520700" imgH="152400" progId="Equation.DSMT4">
                  <p:embed/>
                </p:oleObj>
              </mc:Choice>
              <mc:Fallback>
                <p:oleObj name="Equation" r:id="rId5" imgW="520700" imgH="15240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5431" y="3846152"/>
                        <a:ext cx="72548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2"/>
          <p:cNvGraphicFramePr>
            <a:graphicFrameLocks noChangeAspect="1"/>
          </p:cNvGraphicFramePr>
          <p:nvPr/>
        </p:nvGraphicFramePr>
        <p:xfrm>
          <a:off x="4118607" y="3311848"/>
          <a:ext cx="725487" cy="212725"/>
        </p:xfrm>
        <a:graphic>
          <a:graphicData uri="http://schemas.openxmlformats.org/presentationml/2006/ole">
            <mc:AlternateContent xmlns:mc="http://schemas.openxmlformats.org/markup-compatibility/2006">
              <mc:Choice xmlns:v="urn:schemas-microsoft-com:vml" Requires="v">
                <p:oleObj spid="_x0000_s28731" name="Equation" r:id="rId7" imgW="520700" imgH="152400" progId="Equation.DSMT4">
                  <p:embed/>
                </p:oleObj>
              </mc:Choice>
              <mc:Fallback>
                <p:oleObj name="Equation" r:id="rId7" imgW="520700" imgH="15240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8607" y="3311848"/>
                        <a:ext cx="725487"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0" name="Object 2"/>
          <p:cNvGraphicFramePr>
            <a:graphicFrameLocks noChangeAspect="1"/>
          </p:cNvGraphicFramePr>
          <p:nvPr/>
        </p:nvGraphicFramePr>
        <p:xfrm>
          <a:off x="4115431" y="2777543"/>
          <a:ext cx="742950" cy="212725"/>
        </p:xfrm>
        <a:graphic>
          <a:graphicData uri="http://schemas.openxmlformats.org/presentationml/2006/ole">
            <mc:AlternateContent xmlns:mc="http://schemas.openxmlformats.org/markup-compatibility/2006">
              <mc:Choice xmlns:v="urn:schemas-microsoft-com:vml" Requires="v">
                <p:oleObj spid="_x0000_s28732" name="Equation" r:id="rId9" imgW="533400" imgH="152400" progId="Equation.DSMT4">
                  <p:embed/>
                </p:oleObj>
              </mc:Choice>
              <mc:Fallback>
                <p:oleObj name="Equation" r:id="rId9" imgW="533400" imgH="152400" progId="Equation.DSMT4">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5431" y="2777543"/>
                        <a:ext cx="742950"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2"/>
          <p:cNvGraphicFramePr>
            <a:graphicFrameLocks noChangeAspect="1"/>
          </p:cNvGraphicFramePr>
          <p:nvPr/>
        </p:nvGraphicFramePr>
        <p:xfrm>
          <a:off x="4097969" y="2243239"/>
          <a:ext cx="725487" cy="212725"/>
        </p:xfrm>
        <a:graphic>
          <a:graphicData uri="http://schemas.openxmlformats.org/presentationml/2006/ole">
            <mc:AlternateContent xmlns:mc="http://schemas.openxmlformats.org/markup-compatibility/2006">
              <mc:Choice xmlns:v="urn:schemas-microsoft-com:vml" Requires="v">
                <p:oleObj spid="_x0000_s28733" name="Equation" r:id="rId11" imgW="520700" imgH="152400" progId="Equation.DSMT4">
                  <p:embed/>
                </p:oleObj>
              </mc:Choice>
              <mc:Fallback>
                <p:oleObj name="Equation" r:id="rId11" imgW="520700" imgH="152400" progId="Equation.DSMT4">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97969" y="2243239"/>
                        <a:ext cx="725487"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2" name="Object 2"/>
          <p:cNvGraphicFramePr>
            <a:graphicFrameLocks noChangeAspect="1"/>
          </p:cNvGraphicFramePr>
          <p:nvPr/>
        </p:nvGraphicFramePr>
        <p:xfrm>
          <a:off x="4132893" y="1708934"/>
          <a:ext cx="725488" cy="212725"/>
        </p:xfrm>
        <a:graphic>
          <a:graphicData uri="http://schemas.openxmlformats.org/presentationml/2006/ole">
            <mc:AlternateContent xmlns:mc="http://schemas.openxmlformats.org/markup-compatibility/2006">
              <mc:Choice xmlns:v="urn:schemas-microsoft-com:vml" Requires="v">
                <p:oleObj spid="_x0000_s28734" name="Equation" r:id="rId13" imgW="520700" imgH="152400" progId="Equation.DSMT4">
                  <p:embed/>
                </p:oleObj>
              </mc:Choice>
              <mc:Fallback>
                <p:oleObj name="Equation" r:id="rId13" imgW="520700" imgH="152400" progId="Equation.DSMT4">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32893" y="1708934"/>
                        <a:ext cx="72548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3" name="Rectangle 42"/>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8623766" y="6451600"/>
            <a:ext cx="348172" cy="276999"/>
          </a:xfrm>
          <a:prstGeom prst="rect">
            <a:avLst/>
          </a:prstGeom>
          <a:noFill/>
        </p:spPr>
        <p:txBody>
          <a:bodyPr wrap="none" rtlCol="0">
            <a:spAutoFit/>
          </a:bodyPr>
          <a:lstStyle/>
          <a:p>
            <a:r>
              <a:rPr lang="en-US" sz="1200" dirty="0" smtClean="0"/>
              <a:t>2.)</a:t>
            </a:r>
            <a:endParaRPr lang="en-US" sz="1200" dirty="0"/>
          </a:p>
        </p:txBody>
      </p:sp>
      <p:cxnSp>
        <p:nvCxnSpPr>
          <p:cNvPr id="28" name="Straight Connector 27"/>
          <p:cNvCxnSpPr/>
          <p:nvPr/>
        </p:nvCxnSpPr>
        <p:spPr>
          <a:xfrm rot="16200000" flipH="1">
            <a:off x="3351236" y="2982390"/>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0800000" flipV="1">
            <a:off x="4920479" y="4550046"/>
            <a:ext cx="3703288"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30" name="Object 2"/>
          <p:cNvGraphicFramePr>
            <a:graphicFrameLocks noChangeAspect="1"/>
          </p:cNvGraphicFramePr>
          <p:nvPr/>
        </p:nvGraphicFramePr>
        <p:xfrm>
          <a:off x="4662666" y="1068295"/>
          <a:ext cx="514037" cy="230430"/>
        </p:xfrm>
        <a:graphic>
          <a:graphicData uri="http://schemas.openxmlformats.org/presentationml/2006/ole">
            <mc:AlternateContent xmlns:mc="http://schemas.openxmlformats.org/markup-compatibility/2006">
              <mc:Choice xmlns:v="urn:schemas-microsoft-com:vml" Requires="v">
                <p:oleObj spid="_x0000_s28735" name="Equation" r:id="rId15" imgW="368300" imgH="165100" progId="Equation.DSMT4">
                  <p:embed/>
                </p:oleObj>
              </mc:Choice>
              <mc:Fallback>
                <p:oleObj name="Equation" r:id="rId15" imgW="368300" imgH="165100" progId="Equation.DSMT4">
                  <p:embed/>
                  <p:pic>
                    <p:nvPicPr>
                      <p:cNvPr id="0"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62666" y="1068295"/>
                        <a:ext cx="514037" cy="230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1" name="Object 2"/>
          <p:cNvGraphicFramePr>
            <a:graphicFrameLocks noChangeAspect="1"/>
          </p:cNvGraphicFramePr>
          <p:nvPr/>
        </p:nvGraphicFramePr>
        <p:xfrm>
          <a:off x="8234829" y="4622720"/>
          <a:ext cx="388938" cy="195263"/>
        </p:xfrm>
        <a:graphic>
          <a:graphicData uri="http://schemas.openxmlformats.org/presentationml/2006/ole">
            <mc:AlternateContent xmlns:mc="http://schemas.openxmlformats.org/markup-compatibility/2006">
              <mc:Choice xmlns:v="urn:schemas-microsoft-com:vml" Requires="v">
                <p:oleObj spid="_x0000_s28736" name="Equation" r:id="rId17" imgW="279400" imgH="139700" progId="Equation.DSMT4">
                  <p:embed/>
                </p:oleObj>
              </mc:Choice>
              <mc:Fallback>
                <p:oleObj name="Equation" r:id="rId17" imgW="279400" imgH="139700" progId="Equation.DSMT4">
                  <p:embed/>
                  <p:pic>
                    <p:nvPicPr>
                      <p:cNvPr id="0" name="Picture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34829" y="4622720"/>
                        <a:ext cx="388938" cy="19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32" name="Group 31"/>
          <p:cNvGrpSpPr/>
          <p:nvPr/>
        </p:nvGrpSpPr>
        <p:grpSpPr>
          <a:xfrm>
            <a:off x="4840919" y="1756841"/>
            <a:ext cx="184895" cy="2836341"/>
            <a:chOff x="4002252" y="3479442"/>
            <a:chExt cx="184895" cy="1731799"/>
          </a:xfrm>
          <a:solidFill>
            <a:srgbClr val="0000FF"/>
          </a:solidFill>
        </p:grpSpPr>
        <p:sp>
          <p:nvSpPr>
            <p:cNvPr id="33" name="Rectangle 32"/>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8385" y="481090"/>
            <a:ext cx="8403529" cy="1323439"/>
          </a:xfrm>
          <a:prstGeom prst="rect">
            <a:avLst/>
          </a:prstGeom>
          <a:noFill/>
        </p:spPr>
        <p:txBody>
          <a:bodyPr wrap="square" rtlCol="0">
            <a:spAutoFit/>
          </a:bodyPr>
          <a:lstStyle/>
          <a:p>
            <a:r>
              <a:rPr lang="en-US" sz="2000" dirty="0" smtClean="0"/>
              <a:t>Scenario 2: How would things look if the car wasn’t moving strictly due north but, rather, north-east?</a:t>
            </a:r>
          </a:p>
          <a:p>
            <a:endParaRPr lang="en-US" sz="2000" dirty="0" smtClean="0"/>
          </a:p>
          <a:p>
            <a:r>
              <a:rPr lang="en-US" sz="2000" dirty="0" smtClean="0"/>
              <a:t>In that case, the vehicle would still be moving with velocity 100 mph (which is </a:t>
            </a:r>
            <a:endParaRPr lang="en-US" sz="2000" dirty="0"/>
          </a:p>
        </p:txBody>
      </p:sp>
      <p:sp>
        <p:nvSpPr>
          <p:cNvPr id="122" name="TextBox 121"/>
          <p:cNvSpPr txBox="1"/>
          <p:nvPr/>
        </p:nvSpPr>
        <p:spPr>
          <a:xfrm>
            <a:off x="350837" y="1707215"/>
            <a:ext cx="3071033" cy="4401205"/>
          </a:xfrm>
          <a:prstGeom prst="rect">
            <a:avLst/>
          </a:prstGeom>
          <a:noFill/>
        </p:spPr>
        <p:txBody>
          <a:bodyPr wrap="square" rtlCol="0">
            <a:spAutoFit/>
          </a:bodyPr>
          <a:lstStyle/>
          <a:p>
            <a:r>
              <a:rPr lang="en-US" sz="2000" dirty="0" smtClean="0"/>
              <a:t>to say, the intervals wouldn’t have changed), but you would observe </a:t>
            </a:r>
            <a:r>
              <a:rPr lang="en-US" sz="2000" i="1" dirty="0" smtClean="0"/>
              <a:t>less</a:t>
            </a:r>
            <a:r>
              <a:rPr lang="en-US" sz="2000" dirty="0" smtClean="0"/>
              <a:t> </a:t>
            </a:r>
            <a:r>
              <a:rPr lang="en-US" sz="2000" i="1" dirty="0" smtClean="0"/>
              <a:t>northerly motion</a:t>
            </a:r>
            <a:r>
              <a:rPr lang="en-US" sz="2000" dirty="0" smtClean="0"/>
              <a:t>.  </a:t>
            </a:r>
          </a:p>
          <a:p>
            <a:endParaRPr lang="en-US" sz="2000" dirty="0" smtClean="0"/>
          </a:p>
          <a:p>
            <a:r>
              <a:rPr lang="en-US" sz="2000" dirty="0" smtClean="0"/>
              <a:t>That is, the vehicle wouldn’t go as </a:t>
            </a:r>
            <a:r>
              <a:rPr lang="en-US" sz="2000" i="1" dirty="0" smtClean="0"/>
              <a:t>far</a:t>
            </a:r>
            <a:r>
              <a:rPr lang="en-US" sz="2000" dirty="0" smtClean="0"/>
              <a:t> to the north (per interval) as it did </a:t>
            </a:r>
            <a:r>
              <a:rPr lang="en-US" sz="2000" i="1" dirty="0" smtClean="0"/>
              <a:t>Scenario 1</a:t>
            </a:r>
            <a:r>
              <a:rPr lang="en-US" sz="2000" dirty="0" smtClean="0"/>
              <a:t>.  </a:t>
            </a:r>
          </a:p>
          <a:p>
            <a:endParaRPr lang="en-US" sz="2000" dirty="0" smtClean="0"/>
          </a:p>
          <a:p>
            <a:r>
              <a:rPr lang="en-US" sz="2000" dirty="0" smtClean="0"/>
              <a:t>That is, the vehicle wouldn’t have traveled as far along the </a:t>
            </a:r>
            <a:r>
              <a:rPr lang="en-US" sz="2000" i="1" dirty="0" smtClean="0"/>
              <a:t>northerly a</a:t>
            </a:r>
            <a:r>
              <a:rPr lang="en-US" sz="2000" dirty="0" smtClean="0"/>
              <a:t>xis as had been the case.</a:t>
            </a:r>
            <a:endParaRPr lang="en-US" sz="2000" dirty="0"/>
          </a:p>
        </p:txBody>
      </p:sp>
      <p:sp>
        <p:nvSpPr>
          <p:cNvPr id="123" name="Rectangle 122"/>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8623766" y="6451600"/>
            <a:ext cx="348172" cy="276999"/>
          </a:xfrm>
          <a:prstGeom prst="rect">
            <a:avLst/>
          </a:prstGeom>
          <a:noFill/>
        </p:spPr>
        <p:txBody>
          <a:bodyPr wrap="none" rtlCol="0">
            <a:spAutoFit/>
          </a:bodyPr>
          <a:lstStyle/>
          <a:p>
            <a:r>
              <a:rPr lang="en-US" sz="1200" dirty="0" smtClean="0"/>
              <a:t>3.)</a:t>
            </a:r>
            <a:endParaRPr lang="en-US" sz="1200" dirty="0"/>
          </a:p>
        </p:txBody>
      </p:sp>
      <p:cxnSp>
        <p:nvCxnSpPr>
          <p:cNvPr id="71" name="Straight Connector 70"/>
          <p:cNvCxnSpPr/>
          <p:nvPr/>
        </p:nvCxnSpPr>
        <p:spPr>
          <a:xfrm rot="16200000" flipH="1">
            <a:off x="3033269" y="3854449"/>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flipV="1">
            <a:off x="4602512" y="5422105"/>
            <a:ext cx="3969988"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73" name="Object 2"/>
          <p:cNvGraphicFramePr>
            <a:graphicFrameLocks noChangeAspect="1"/>
          </p:cNvGraphicFramePr>
          <p:nvPr/>
        </p:nvGraphicFramePr>
        <p:xfrm>
          <a:off x="4008915" y="2170784"/>
          <a:ext cx="514037" cy="230430"/>
        </p:xfrm>
        <a:graphic>
          <a:graphicData uri="http://schemas.openxmlformats.org/presentationml/2006/ole">
            <mc:AlternateContent xmlns:mc="http://schemas.openxmlformats.org/markup-compatibility/2006">
              <mc:Choice xmlns:v="urn:schemas-microsoft-com:vml" Requires="v">
                <p:oleObj spid="_x0000_s14365" name="Equation" r:id="rId3" imgW="368300" imgH="165100" progId="Equation.DSMT4">
                  <p:embed/>
                </p:oleObj>
              </mc:Choice>
              <mc:Fallback>
                <p:oleObj name="Equation" r:id="rId3" imgW="368300" imgH="165100" progId="Equation.DSMT4">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8915" y="2170784"/>
                        <a:ext cx="514037" cy="230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4" name="Object 2"/>
          <p:cNvGraphicFramePr>
            <a:graphicFrameLocks noChangeAspect="1"/>
          </p:cNvGraphicFramePr>
          <p:nvPr/>
        </p:nvGraphicFramePr>
        <p:xfrm>
          <a:off x="8572500" y="5559597"/>
          <a:ext cx="388938" cy="195263"/>
        </p:xfrm>
        <a:graphic>
          <a:graphicData uri="http://schemas.openxmlformats.org/presentationml/2006/ole">
            <mc:AlternateContent xmlns:mc="http://schemas.openxmlformats.org/markup-compatibility/2006">
              <mc:Choice xmlns:v="urn:schemas-microsoft-com:vml" Requires="v">
                <p:oleObj spid="_x0000_s14366" name="Equation" r:id="rId5" imgW="279400" imgH="139700" progId="Equation.DSMT4">
                  <p:embed/>
                </p:oleObj>
              </mc:Choice>
              <mc:Fallback>
                <p:oleObj name="Equation" r:id="rId5" imgW="279400" imgH="139700" progId="Equation.DSMT4">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500" y="5559597"/>
                        <a:ext cx="388938" cy="19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75" name="Group 74"/>
          <p:cNvGrpSpPr/>
          <p:nvPr/>
        </p:nvGrpSpPr>
        <p:grpSpPr>
          <a:xfrm>
            <a:off x="3849852" y="2628900"/>
            <a:ext cx="184895" cy="2836341"/>
            <a:chOff x="4002252" y="3479442"/>
            <a:chExt cx="184895" cy="1731799"/>
          </a:xfrm>
          <a:solidFill>
            <a:srgbClr val="0000FF"/>
          </a:solidFill>
        </p:grpSpPr>
        <p:sp>
          <p:nvSpPr>
            <p:cNvPr id="76" name="Rectangle 75"/>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5" name="Rectangle 84"/>
          <p:cNvSpPr/>
          <p:nvPr/>
        </p:nvSpPr>
        <p:spPr>
          <a:xfrm rot="2101420">
            <a:off x="4839920" y="489866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rot="2101420">
            <a:off x="5146010" y="44607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rot="2101420">
            <a:off x="5452655" y="402318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rot="2101420">
            <a:off x="5759300" y="35856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rot="2101420">
            <a:off x="6065946" y="314808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2" name="Group 111"/>
          <p:cNvGrpSpPr/>
          <p:nvPr/>
        </p:nvGrpSpPr>
        <p:grpSpPr>
          <a:xfrm>
            <a:off x="4504476" y="3153553"/>
            <a:ext cx="188896" cy="1915407"/>
            <a:chOff x="4504476" y="3153553"/>
            <a:chExt cx="188896" cy="1915407"/>
          </a:xfrm>
        </p:grpSpPr>
        <p:sp>
          <p:nvSpPr>
            <p:cNvPr id="93" name="Rectangle 92"/>
            <p:cNvSpPr/>
            <p:nvPr/>
          </p:nvSpPr>
          <p:spPr>
            <a:xfrm>
              <a:off x="4504476" y="4904142"/>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4511652" y="44662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4511652" y="4035246"/>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4511652" y="35911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4504476" y="315355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00" name="Straight Connector 99"/>
          <p:cNvCxnSpPr/>
          <p:nvPr/>
        </p:nvCxnSpPr>
        <p:spPr>
          <a:xfrm rot="10800000">
            <a:off x="4747883" y="4529703"/>
            <a:ext cx="30460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rot="10800000">
            <a:off x="4747883" y="4098746"/>
            <a:ext cx="61069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rot="10800000">
            <a:off x="4747886" y="3226864"/>
            <a:ext cx="1223978"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a:off x="4747884" y="3657821"/>
            <a:ext cx="917334"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4" name="Rectangle 113"/>
          <p:cNvSpPr/>
          <p:nvPr/>
        </p:nvSpPr>
        <p:spPr>
          <a:xfrm rot="5400000">
            <a:off x="4831584" y="534325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Rectangle 114"/>
          <p:cNvSpPr/>
          <p:nvPr/>
        </p:nvSpPr>
        <p:spPr>
          <a:xfrm rot="5400000">
            <a:off x="5142523" y="53504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rot="5400000">
            <a:off x="5452830" y="53504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Rectangle 162"/>
          <p:cNvSpPr/>
          <p:nvPr/>
        </p:nvSpPr>
        <p:spPr>
          <a:xfrm rot="5400000">
            <a:off x="5769973" y="53504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Rectangle 163"/>
          <p:cNvSpPr/>
          <p:nvPr/>
        </p:nvSpPr>
        <p:spPr>
          <a:xfrm rot="5400000">
            <a:off x="6080523" y="534325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5" name="Straight Connector 164"/>
          <p:cNvCxnSpPr/>
          <p:nvPr/>
        </p:nvCxnSpPr>
        <p:spPr>
          <a:xfrm rot="5400000" flipH="1" flipV="1">
            <a:off x="4974915" y="4937285"/>
            <a:ext cx="514972"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rot="5400000" flipH="1" flipV="1">
            <a:off x="5118922" y="4770622"/>
            <a:ext cx="848298"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p:nvCxnSpPr>
        <p:spPr>
          <a:xfrm rot="5400000" flipH="1" flipV="1">
            <a:off x="5269279" y="4603959"/>
            <a:ext cx="1181624"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rot="5400000" flipH="1" flipV="1">
            <a:off x="5413286" y="4437296"/>
            <a:ext cx="1514950"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175" name="Object 2"/>
          <p:cNvGraphicFramePr>
            <a:graphicFrameLocks noChangeAspect="1"/>
          </p:cNvGraphicFramePr>
          <p:nvPr/>
        </p:nvGraphicFramePr>
        <p:xfrm>
          <a:off x="3578225" y="5762625"/>
          <a:ext cx="779463" cy="442913"/>
        </p:xfrm>
        <a:graphic>
          <a:graphicData uri="http://schemas.openxmlformats.org/presentationml/2006/ole">
            <mc:AlternateContent xmlns:mc="http://schemas.openxmlformats.org/markup-compatibility/2006">
              <mc:Choice xmlns:v="urn:schemas-microsoft-com:vml" Requires="v">
                <p:oleObj spid="_x0000_s14367" name="Equation" r:id="rId7" imgW="558800" imgH="317500" progId="Equation.DSMT4">
                  <p:embed/>
                </p:oleObj>
              </mc:Choice>
              <mc:Fallback>
                <p:oleObj name="Equation" r:id="rId7" imgW="558800" imgH="317500" progId="Equation.DSMT4">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8225" y="5762625"/>
                        <a:ext cx="779463" cy="44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79" name="Straight Arrow Connector 178"/>
          <p:cNvCxnSpPr/>
          <p:nvPr/>
        </p:nvCxnSpPr>
        <p:spPr>
          <a:xfrm rot="5400000" flipH="1" flipV="1">
            <a:off x="3827713" y="5661111"/>
            <a:ext cx="203028" cy="1588"/>
          </a:xfrm>
          <a:prstGeom prst="straightConnector1">
            <a:avLst/>
          </a:prstGeom>
          <a:ln w="1270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350837" y="2111974"/>
            <a:ext cx="2887663" cy="3785652"/>
          </a:xfrm>
          <a:prstGeom prst="rect">
            <a:avLst/>
          </a:prstGeom>
          <a:noFill/>
        </p:spPr>
        <p:txBody>
          <a:bodyPr wrap="square" rtlCol="0">
            <a:spAutoFit/>
          </a:bodyPr>
          <a:lstStyle/>
          <a:p>
            <a:r>
              <a:rPr lang="en-US" sz="2000" dirty="0" smtClean="0"/>
              <a:t>What this additionally means, AND THIS IS HUGE, is that if </a:t>
            </a:r>
            <a:r>
              <a:rPr lang="en-US" sz="2000" i="1" dirty="0" smtClean="0"/>
              <a:t>all you could observe was the northerly motion of the car</a:t>
            </a:r>
            <a:r>
              <a:rPr lang="en-US" sz="2000" dirty="0" smtClean="0"/>
              <a:t>, the vehicle would have appeared to have SLOWED DOWN even though the vehicle’s real motion wouldn’t be any different for the driver than it ever was!</a:t>
            </a:r>
            <a:endParaRPr lang="en-US" sz="2000" dirty="0"/>
          </a:p>
        </p:txBody>
      </p:sp>
      <p:sp>
        <p:nvSpPr>
          <p:cNvPr id="95" name="TextBox 94"/>
          <p:cNvSpPr txBox="1"/>
          <p:nvPr/>
        </p:nvSpPr>
        <p:spPr>
          <a:xfrm>
            <a:off x="350837" y="504472"/>
            <a:ext cx="8315829" cy="1015663"/>
          </a:xfrm>
          <a:prstGeom prst="rect">
            <a:avLst/>
          </a:prstGeom>
          <a:noFill/>
        </p:spPr>
        <p:txBody>
          <a:bodyPr wrap="square" rtlCol="0">
            <a:spAutoFit/>
          </a:bodyPr>
          <a:lstStyle/>
          <a:p>
            <a:r>
              <a:rPr lang="en-US" sz="2000" dirty="0" smtClean="0"/>
              <a:t>Put still differently, the rate of vehicle travel moving along the northerly axis would diminish.  (Note that, for comparison sake, the blue cars show </a:t>
            </a:r>
            <a:r>
              <a:rPr lang="en-US" sz="2000" i="1" dirty="0" smtClean="0"/>
              <a:t>Scenario 1’s</a:t>
            </a:r>
            <a:r>
              <a:rPr lang="en-US" sz="2000" dirty="0" smtClean="0"/>
              <a:t> outcome.)</a:t>
            </a:r>
            <a:endParaRPr lang="en-US" sz="2000" dirty="0"/>
          </a:p>
        </p:txBody>
      </p:sp>
      <p:sp>
        <p:nvSpPr>
          <p:cNvPr id="96" name="Rectangle 95"/>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TextBox 96"/>
          <p:cNvSpPr txBox="1"/>
          <p:nvPr/>
        </p:nvSpPr>
        <p:spPr>
          <a:xfrm>
            <a:off x="8623766" y="6451600"/>
            <a:ext cx="348172" cy="276999"/>
          </a:xfrm>
          <a:prstGeom prst="rect">
            <a:avLst/>
          </a:prstGeom>
          <a:noFill/>
        </p:spPr>
        <p:txBody>
          <a:bodyPr wrap="none" rtlCol="0">
            <a:spAutoFit/>
          </a:bodyPr>
          <a:lstStyle/>
          <a:p>
            <a:r>
              <a:rPr lang="en-US" sz="1200" dirty="0" smtClean="0"/>
              <a:t>4.)</a:t>
            </a:r>
            <a:endParaRPr lang="en-US" sz="1200" dirty="0"/>
          </a:p>
        </p:txBody>
      </p:sp>
      <p:cxnSp>
        <p:nvCxnSpPr>
          <p:cNvPr id="43" name="Straight Connector 42"/>
          <p:cNvCxnSpPr/>
          <p:nvPr/>
        </p:nvCxnSpPr>
        <p:spPr>
          <a:xfrm rot="16200000" flipH="1">
            <a:off x="3033269" y="3854449"/>
            <a:ext cx="3136900"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10800000" flipV="1">
            <a:off x="4602512" y="5422105"/>
            <a:ext cx="3969988" cy="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45" name="Object 2"/>
          <p:cNvGraphicFramePr>
            <a:graphicFrameLocks noChangeAspect="1"/>
          </p:cNvGraphicFramePr>
          <p:nvPr/>
        </p:nvGraphicFramePr>
        <p:xfrm>
          <a:off x="4008915" y="2170784"/>
          <a:ext cx="514037" cy="230430"/>
        </p:xfrm>
        <a:graphic>
          <a:graphicData uri="http://schemas.openxmlformats.org/presentationml/2006/ole">
            <mc:AlternateContent xmlns:mc="http://schemas.openxmlformats.org/markup-compatibility/2006">
              <mc:Choice xmlns:v="urn:schemas-microsoft-com:vml" Requires="v">
                <p:oleObj spid="_x0000_s39963" name="Equation" r:id="rId3" imgW="368300" imgH="165100" progId="Equation.DSMT4">
                  <p:embed/>
                </p:oleObj>
              </mc:Choice>
              <mc:Fallback>
                <p:oleObj name="Equation" r:id="rId3" imgW="368300" imgH="16510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8915" y="2170784"/>
                        <a:ext cx="514037" cy="230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6" name="Object 2"/>
          <p:cNvGraphicFramePr>
            <a:graphicFrameLocks noChangeAspect="1"/>
          </p:cNvGraphicFramePr>
          <p:nvPr/>
        </p:nvGraphicFramePr>
        <p:xfrm>
          <a:off x="8572500" y="5559597"/>
          <a:ext cx="388938" cy="195263"/>
        </p:xfrm>
        <a:graphic>
          <a:graphicData uri="http://schemas.openxmlformats.org/presentationml/2006/ole">
            <mc:AlternateContent xmlns:mc="http://schemas.openxmlformats.org/markup-compatibility/2006">
              <mc:Choice xmlns:v="urn:schemas-microsoft-com:vml" Requires="v">
                <p:oleObj spid="_x0000_s39964" name="Equation" r:id="rId5" imgW="279400" imgH="139700" progId="Equation.DSMT4">
                  <p:embed/>
                </p:oleObj>
              </mc:Choice>
              <mc:Fallback>
                <p:oleObj name="Equation" r:id="rId5" imgW="279400" imgH="139700" progId="Equation.DSMT4">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500" y="5559597"/>
                        <a:ext cx="388938" cy="19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47" name="Group 46"/>
          <p:cNvGrpSpPr/>
          <p:nvPr/>
        </p:nvGrpSpPr>
        <p:grpSpPr>
          <a:xfrm>
            <a:off x="3849852" y="2660650"/>
            <a:ext cx="184895" cy="2836341"/>
            <a:chOff x="4002252" y="3479442"/>
            <a:chExt cx="184895" cy="1731799"/>
          </a:xfrm>
          <a:solidFill>
            <a:srgbClr val="0000FF"/>
          </a:solidFill>
        </p:grpSpPr>
        <p:sp>
          <p:nvSpPr>
            <p:cNvPr id="48" name="Rectangle 47"/>
            <p:cNvSpPr/>
            <p:nvPr/>
          </p:nvSpPr>
          <p:spPr>
            <a:xfrm>
              <a:off x="4005427" y="5110607"/>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002930" y="4784374"/>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4002252" y="4458141"/>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4002252" y="4131908"/>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4002252" y="3805675"/>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4002252" y="3479442"/>
              <a:ext cx="181720" cy="10063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4" name="Rectangle 53"/>
          <p:cNvSpPr/>
          <p:nvPr/>
        </p:nvSpPr>
        <p:spPr>
          <a:xfrm rot="2101420">
            <a:off x="4839920" y="4898669"/>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rot="2101420">
            <a:off x="5146010" y="44607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rot="2101420">
            <a:off x="5452655" y="402318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rot="2101420">
            <a:off x="5759300" y="35856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rot="2101420">
            <a:off x="6065946" y="314808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504476" y="4904142"/>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4511652" y="44662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4511652" y="4035246"/>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4511652" y="359110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4504476" y="3153553"/>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10800000">
            <a:off x="4747883" y="4529703"/>
            <a:ext cx="30460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rot="10800000">
            <a:off x="4747883" y="4098746"/>
            <a:ext cx="610691"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rot="10800000">
            <a:off x="4747886" y="3226864"/>
            <a:ext cx="1223978"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rot="10800000">
            <a:off x="4747884" y="3657821"/>
            <a:ext cx="917334" cy="1588"/>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rot="5400000">
            <a:off x="4831584" y="534325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rot="5400000">
            <a:off x="5142523" y="53504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rot="5400000">
            <a:off x="5452830" y="53504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rot="5400000">
            <a:off x="5769973" y="5350430"/>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rot="5400000">
            <a:off x="6080523" y="5343254"/>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4" name="Straight Connector 73"/>
          <p:cNvCxnSpPr/>
          <p:nvPr/>
        </p:nvCxnSpPr>
        <p:spPr>
          <a:xfrm rot="5400000" flipH="1" flipV="1">
            <a:off x="4974915" y="4937285"/>
            <a:ext cx="514972"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rot="5400000" flipH="1" flipV="1">
            <a:off x="5118922" y="4770622"/>
            <a:ext cx="848298"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rot="5400000" flipH="1" flipV="1">
            <a:off x="5269279" y="4603959"/>
            <a:ext cx="1181624"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rot="5400000" flipH="1" flipV="1">
            <a:off x="5413286" y="4437296"/>
            <a:ext cx="1514950" cy="2"/>
          </a:xfrm>
          <a:prstGeom prst="line">
            <a:avLst/>
          </a:prstGeom>
          <a:ln w="9525"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78" name="Object 2"/>
          <p:cNvGraphicFramePr>
            <a:graphicFrameLocks noChangeAspect="1"/>
          </p:cNvGraphicFramePr>
          <p:nvPr/>
        </p:nvGraphicFramePr>
        <p:xfrm>
          <a:off x="3578225" y="5762625"/>
          <a:ext cx="779463" cy="442913"/>
        </p:xfrm>
        <a:graphic>
          <a:graphicData uri="http://schemas.openxmlformats.org/presentationml/2006/ole">
            <mc:AlternateContent xmlns:mc="http://schemas.openxmlformats.org/markup-compatibility/2006">
              <mc:Choice xmlns:v="urn:schemas-microsoft-com:vml" Requires="v">
                <p:oleObj spid="_x0000_s39965" name="Equation" r:id="rId7" imgW="558800" imgH="317500" progId="Equation.DSMT4">
                  <p:embed/>
                </p:oleObj>
              </mc:Choice>
              <mc:Fallback>
                <p:oleObj name="Equation" r:id="rId7" imgW="558800" imgH="31750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8225" y="5762625"/>
                        <a:ext cx="779463" cy="44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79" name="Straight Arrow Connector 78"/>
          <p:cNvCxnSpPr/>
          <p:nvPr/>
        </p:nvCxnSpPr>
        <p:spPr>
          <a:xfrm rot="5400000" flipH="1" flipV="1">
            <a:off x="3827713" y="5661111"/>
            <a:ext cx="203028" cy="1588"/>
          </a:xfrm>
          <a:prstGeom prst="straightConnector1">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80" name="Freeform 79"/>
          <p:cNvSpPr/>
          <p:nvPr/>
        </p:nvSpPr>
        <p:spPr>
          <a:xfrm>
            <a:off x="4735331" y="2908300"/>
            <a:ext cx="1825585" cy="2921000"/>
          </a:xfrm>
          <a:custGeom>
            <a:avLst/>
            <a:gdLst>
              <a:gd name="connsiteX0" fmla="*/ 128769 w 1825585"/>
              <a:gd name="connsiteY0" fmla="*/ 88900 h 2921000"/>
              <a:gd name="connsiteX1" fmla="*/ 154169 w 1825585"/>
              <a:gd name="connsiteY1" fmla="*/ 444500 h 2921000"/>
              <a:gd name="connsiteX2" fmla="*/ 179569 w 1825585"/>
              <a:gd name="connsiteY2" fmla="*/ 508000 h 2921000"/>
              <a:gd name="connsiteX3" fmla="*/ 230369 w 1825585"/>
              <a:gd name="connsiteY3" fmla="*/ 609600 h 2921000"/>
              <a:gd name="connsiteX4" fmla="*/ 230369 w 1825585"/>
              <a:gd name="connsiteY4" fmla="*/ 889000 h 2921000"/>
              <a:gd name="connsiteX5" fmla="*/ 217669 w 1825585"/>
              <a:gd name="connsiteY5" fmla="*/ 939800 h 2921000"/>
              <a:gd name="connsiteX6" fmla="*/ 179569 w 1825585"/>
              <a:gd name="connsiteY6" fmla="*/ 990600 h 2921000"/>
              <a:gd name="connsiteX7" fmla="*/ 154169 w 1825585"/>
              <a:gd name="connsiteY7" fmla="*/ 1041400 h 2921000"/>
              <a:gd name="connsiteX8" fmla="*/ 103369 w 1825585"/>
              <a:gd name="connsiteY8" fmla="*/ 1117600 h 2921000"/>
              <a:gd name="connsiteX9" fmla="*/ 27169 w 1825585"/>
              <a:gd name="connsiteY9" fmla="*/ 1193800 h 2921000"/>
              <a:gd name="connsiteX10" fmla="*/ 14469 w 1825585"/>
              <a:gd name="connsiteY10" fmla="*/ 1511300 h 2921000"/>
              <a:gd name="connsiteX11" fmla="*/ 1769 w 1825585"/>
              <a:gd name="connsiteY11" fmla="*/ 1549400 h 2921000"/>
              <a:gd name="connsiteX12" fmla="*/ 39869 w 1825585"/>
              <a:gd name="connsiteY12" fmla="*/ 1701800 h 2921000"/>
              <a:gd name="connsiteX13" fmla="*/ 27169 w 1825585"/>
              <a:gd name="connsiteY13" fmla="*/ 1943100 h 2921000"/>
              <a:gd name="connsiteX14" fmla="*/ 39869 w 1825585"/>
              <a:gd name="connsiteY14" fmla="*/ 2133600 h 2921000"/>
              <a:gd name="connsiteX15" fmla="*/ 65269 w 1825585"/>
              <a:gd name="connsiteY15" fmla="*/ 2209800 h 2921000"/>
              <a:gd name="connsiteX16" fmla="*/ 52569 w 1825585"/>
              <a:gd name="connsiteY16" fmla="*/ 2286000 h 2921000"/>
              <a:gd name="connsiteX17" fmla="*/ 65269 w 1825585"/>
              <a:gd name="connsiteY17" fmla="*/ 2692400 h 2921000"/>
              <a:gd name="connsiteX18" fmla="*/ 90669 w 1825585"/>
              <a:gd name="connsiteY18" fmla="*/ 2768600 h 2921000"/>
              <a:gd name="connsiteX19" fmla="*/ 408169 w 1825585"/>
              <a:gd name="connsiteY19" fmla="*/ 2832100 h 2921000"/>
              <a:gd name="connsiteX20" fmla="*/ 560569 w 1825585"/>
              <a:gd name="connsiteY20" fmla="*/ 2870200 h 2921000"/>
              <a:gd name="connsiteX21" fmla="*/ 611369 w 1825585"/>
              <a:gd name="connsiteY21" fmla="*/ 2882900 h 2921000"/>
              <a:gd name="connsiteX22" fmla="*/ 674869 w 1825585"/>
              <a:gd name="connsiteY22" fmla="*/ 2895600 h 2921000"/>
              <a:gd name="connsiteX23" fmla="*/ 738369 w 1825585"/>
              <a:gd name="connsiteY23" fmla="*/ 2921000 h 2921000"/>
              <a:gd name="connsiteX24" fmla="*/ 979669 w 1825585"/>
              <a:gd name="connsiteY24" fmla="*/ 2908300 h 2921000"/>
              <a:gd name="connsiteX25" fmla="*/ 1055869 w 1825585"/>
              <a:gd name="connsiteY25" fmla="*/ 2882900 h 2921000"/>
              <a:gd name="connsiteX26" fmla="*/ 1119369 w 1825585"/>
              <a:gd name="connsiteY26" fmla="*/ 2870200 h 2921000"/>
              <a:gd name="connsiteX27" fmla="*/ 1220969 w 1825585"/>
              <a:gd name="connsiteY27" fmla="*/ 2844800 h 2921000"/>
              <a:gd name="connsiteX28" fmla="*/ 1513069 w 1825585"/>
              <a:gd name="connsiteY28" fmla="*/ 2806700 h 2921000"/>
              <a:gd name="connsiteX29" fmla="*/ 1589269 w 1825585"/>
              <a:gd name="connsiteY29" fmla="*/ 2768600 h 2921000"/>
              <a:gd name="connsiteX30" fmla="*/ 1627369 w 1825585"/>
              <a:gd name="connsiteY30" fmla="*/ 2743200 h 2921000"/>
              <a:gd name="connsiteX31" fmla="*/ 1652769 w 1825585"/>
              <a:gd name="connsiteY31" fmla="*/ 2692400 h 2921000"/>
              <a:gd name="connsiteX32" fmla="*/ 1690869 w 1825585"/>
              <a:gd name="connsiteY32" fmla="*/ 2654300 h 2921000"/>
              <a:gd name="connsiteX33" fmla="*/ 1728969 w 1825585"/>
              <a:gd name="connsiteY33" fmla="*/ 2578100 h 2921000"/>
              <a:gd name="connsiteX34" fmla="*/ 1741669 w 1825585"/>
              <a:gd name="connsiteY34" fmla="*/ 2451100 h 2921000"/>
              <a:gd name="connsiteX35" fmla="*/ 1767069 w 1825585"/>
              <a:gd name="connsiteY35" fmla="*/ 2057400 h 2921000"/>
              <a:gd name="connsiteX36" fmla="*/ 1779769 w 1825585"/>
              <a:gd name="connsiteY36" fmla="*/ 1676400 h 2921000"/>
              <a:gd name="connsiteX37" fmla="*/ 1792469 w 1825585"/>
              <a:gd name="connsiteY37" fmla="*/ 1625600 h 2921000"/>
              <a:gd name="connsiteX38" fmla="*/ 1817869 w 1825585"/>
              <a:gd name="connsiteY38" fmla="*/ 558800 h 2921000"/>
              <a:gd name="connsiteX39" fmla="*/ 1779769 w 1825585"/>
              <a:gd name="connsiteY39" fmla="*/ 393700 h 2921000"/>
              <a:gd name="connsiteX40" fmla="*/ 1728969 w 1825585"/>
              <a:gd name="connsiteY40" fmla="*/ 279400 h 2921000"/>
              <a:gd name="connsiteX41" fmla="*/ 1614669 w 1825585"/>
              <a:gd name="connsiteY41" fmla="*/ 190500 h 2921000"/>
              <a:gd name="connsiteX42" fmla="*/ 1513069 w 1825585"/>
              <a:gd name="connsiteY42" fmla="*/ 101600 h 2921000"/>
              <a:gd name="connsiteX43" fmla="*/ 1474969 w 1825585"/>
              <a:gd name="connsiteY43" fmla="*/ 88900 h 2921000"/>
              <a:gd name="connsiteX44" fmla="*/ 1424169 w 1825585"/>
              <a:gd name="connsiteY44" fmla="*/ 50800 h 2921000"/>
              <a:gd name="connsiteX45" fmla="*/ 1347969 w 1825585"/>
              <a:gd name="connsiteY45" fmla="*/ 0 h 2921000"/>
              <a:gd name="connsiteX46" fmla="*/ 1119369 w 1825585"/>
              <a:gd name="connsiteY46" fmla="*/ 38100 h 2921000"/>
              <a:gd name="connsiteX47" fmla="*/ 1081269 w 1825585"/>
              <a:gd name="connsiteY47" fmla="*/ 50800 h 2921000"/>
              <a:gd name="connsiteX48" fmla="*/ 738369 w 1825585"/>
              <a:gd name="connsiteY48" fmla="*/ 63500 h 2921000"/>
              <a:gd name="connsiteX49" fmla="*/ 395469 w 1825585"/>
              <a:gd name="connsiteY49" fmla="*/ 50800 h 2921000"/>
              <a:gd name="connsiteX50" fmla="*/ 319269 w 1825585"/>
              <a:gd name="connsiteY50" fmla="*/ 38100 h 2921000"/>
              <a:gd name="connsiteX51" fmla="*/ 255769 w 1825585"/>
              <a:gd name="connsiteY51" fmla="*/ 12700 h 2921000"/>
              <a:gd name="connsiteX52" fmla="*/ 154169 w 1825585"/>
              <a:gd name="connsiteY52" fmla="*/ 25400 h 2921000"/>
              <a:gd name="connsiteX53" fmla="*/ 141469 w 1825585"/>
              <a:gd name="connsiteY53" fmla="*/ 63500 h 2921000"/>
              <a:gd name="connsiteX54" fmla="*/ 128769 w 1825585"/>
              <a:gd name="connsiteY54" fmla="*/ 88900 h 292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825585" h="2921000">
                <a:moveTo>
                  <a:pt x="128769" y="88900"/>
                </a:moveTo>
                <a:cubicBezTo>
                  <a:pt x="130886" y="152400"/>
                  <a:pt x="139869" y="326528"/>
                  <a:pt x="154169" y="444500"/>
                </a:cubicBezTo>
                <a:cubicBezTo>
                  <a:pt x="156912" y="467132"/>
                  <a:pt x="170016" y="487301"/>
                  <a:pt x="179569" y="508000"/>
                </a:cubicBezTo>
                <a:cubicBezTo>
                  <a:pt x="195436" y="542379"/>
                  <a:pt x="230369" y="609600"/>
                  <a:pt x="230369" y="609600"/>
                </a:cubicBezTo>
                <a:cubicBezTo>
                  <a:pt x="252190" y="740529"/>
                  <a:pt x="250040" y="692289"/>
                  <a:pt x="230369" y="889000"/>
                </a:cubicBezTo>
                <a:cubicBezTo>
                  <a:pt x="228632" y="906368"/>
                  <a:pt x="225475" y="924188"/>
                  <a:pt x="217669" y="939800"/>
                </a:cubicBezTo>
                <a:cubicBezTo>
                  <a:pt x="208203" y="958732"/>
                  <a:pt x="190787" y="972651"/>
                  <a:pt x="179569" y="990600"/>
                </a:cubicBezTo>
                <a:cubicBezTo>
                  <a:pt x="169535" y="1006654"/>
                  <a:pt x="163909" y="1025166"/>
                  <a:pt x="154169" y="1041400"/>
                </a:cubicBezTo>
                <a:cubicBezTo>
                  <a:pt x="138463" y="1067577"/>
                  <a:pt x="122912" y="1094149"/>
                  <a:pt x="103369" y="1117600"/>
                </a:cubicBezTo>
                <a:cubicBezTo>
                  <a:pt x="80373" y="1145195"/>
                  <a:pt x="27169" y="1193800"/>
                  <a:pt x="27169" y="1193800"/>
                </a:cubicBezTo>
                <a:cubicBezTo>
                  <a:pt x="22936" y="1299633"/>
                  <a:pt x="22015" y="1405651"/>
                  <a:pt x="14469" y="1511300"/>
                </a:cubicBezTo>
                <a:cubicBezTo>
                  <a:pt x="13515" y="1524653"/>
                  <a:pt x="0" y="1536130"/>
                  <a:pt x="1769" y="1549400"/>
                </a:cubicBezTo>
                <a:cubicBezTo>
                  <a:pt x="8690" y="1601304"/>
                  <a:pt x="39869" y="1701800"/>
                  <a:pt x="39869" y="1701800"/>
                </a:cubicBezTo>
                <a:cubicBezTo>
                  <a:pt x="35636" y="1782233"/>
                  <a:pt x="27169" y="1862555"/>
                  <a:pt x="27169" y="1943100"/>
                </a:cubicBezTo>
                <a:cubicBezTo>
                  <a:pt x="27169" y="2006741"/>
                  <a:pt x="30869" y="2070599"/>
                  <a:pt x="39869" y="2133600"/>
                </a:cubicBezTo>
                <a:cubicBezTo>
                  <a:pt x="43655" y="2160105"/>
                  <a:pt x="65269" y="2209800"/>
                  <a:pt x="65269" y="2209800"/>
                </a:cubicBezTo>
                <a:cubicBezTo>
                  <a:pt x="61036" y="2235200"/>
                  <a:pt x="52569" y="2260250"/>
                  <a:pt x="52569" y="2286000"/>
                </a:cubicBezTo>
                <a:cubicBezTo>
                  <a:pt x="52569" y="2421533"/>
                  <a:pt x="54602" y="2557288"/>
                  <a:pt x="65269" y="2692400"/>
                </a:cubicBezTo>
                <a:cubicBezTo>
                  <a:pt x="67376" y="2719091"/>
                  <a:pt x="68392" y="2753748"/>
                  <a:pt x="90669" y="2768600"/>
                </a:cubicBezTo>
                <a:cubicBezTo>
                  <a:pt x="233886" y="2864078"/>
                  <a:pt x="136384" y="2817796"/>
                  <a:pt x="408169" y="2832100"/>
                </a:cubicBezTo>
                <a:lnTo>
                  <a:pt x="560569" y="2870200"/>
                </a:lnTo>
                <a:cubicBezTo>
                  <a:pt x="577502" y="2874433"/>
                  <a:pt x="594253" y="2879477"/>
                  <a:pt x="611369" y="2882900"/>
                </a:cubicBezTo>
                <a:cubicBezTo>
                  <a:pt x="632536" y="2887133"/>
                  <a:pt x="654194" y="2889397"/>
                  <a:pt x="674869" y="2895600"/>
                </a:cubicBezTo>
                <a:cubicBezTo>
                  <a:pt x="696705" y="2902151"/>
                  <a:pt x="717202" y="2912533"/>
                  <a:pt x="738369" y="2921000"/>
                </a:cubicBezTo>
                <a:cubicBezTo>
                  <a:pt x="818802" y="2916767"/>
                  <a:pt x="899698" y="2917897"/>
                  <a:pt x="979669" y="2908300"/>
                </a:cubicBezTo>
                <a:cubicBezTo>
                  <a:pt x="1006252" y="2905110"/>
                  <a:pt x="1029615" y="2888151"/>
                  <a:pt x="1055869" y="2882900"/>
                </a:cubicBezTo>
                <a:cubicBezTo>
                  <a:pt x="1077036" y="2878667"/>
                  <a:pt x="1098428" y="2875435"/>
                  <a:pt x="1119369" y="2870200"/>
                </a:cubicBezTo>
                <a:cubicBezTo>
                  <a:pt x="1198163" y="2850502"/>
                  <a:pt x="1111745" y="2860403"/>
                  <a:pt x="1220969" y="2844800"/>
                </a:cubicBezTo>
                <a:cubicBezTo>
                  <a:pt x="1318174" y="2830914"/>
                  <a:pt x="1513069" y="2806700"/>
                  <a:pt x="1513069" y="2806700"/>
                </a:cubicBezTo>
                <a:cubicBezTo>
                  <a:pt x="1622258" y="2733907"/>
                  <a:pt x="1484109" y="2821180"/>
                  <a:pt x="1589269" y="2768600"/>
                </a:cubicBezTo>
                <a:cubicBezTo>
                  <a:pt x="1602921" y="2761774"/>
                  <a:pt x="1614669" y="2751667"/>
                  <a:pt x="1627369" y="2743200"/>
                </a:cubicBezTo>
                <a:cubicBezTo>
                  <a:pt x="1635836" y="2726267"/>
                  <a:pt x="1641765" y="2707806"/>
                  <a:pt x="1652769" y="2692400"/>
                </a:cubicBezTo>
                <a:cubicBezTo>
                  <a:pt x="1663208" y="2677785"/>
                  <a:pt x="1679371" y="2668098"/>
                  <a:pt x="1690869" y="2654300"/>
                </a:cubicBezTo>
                <a:cubicBezTo>
                  <a:pt x="1718224" y="2621474"/>
                  <a:pt x="1716241" y="2616285"/>
                  <a:pt x="1728969" y="2578100"/>
                </a:cubicBezTo>
                <a:cubicBezTo>
                  <a:pt x="1733202" y="2535767"/>
                  <a:pt x="1739015" y="2493562"/>
                  <a:pt x="1741669" y="2451100"/>
                </a:cubicBezTo>
                <a:cubicBezTo>
                  <a:pt x="1768487" y="2022006"/>
                  <a:pt x="1738984" y="2310165"/>
                  <a:pt x="1767069" y="2057400"/>
                </a:cubicBezTo>
                <a:cubicBezTo>
                  <a:pt x="1771302" y="1930400"/>
                  <a:pt x="1772307" y="1803251"/>
                  <a:pt x="1779769" y="1676400"/>
                </a:cubicBezTo>
                <a:cubicBezTo>
                  <a:pt x="1780794" y="1658976"/>
                  <a:pt x="1792054" y="1643050"/>
                  <a:pt x="1792469" y="1625600"/>
                </a:cubicBezTo>
                <a:cubicBezTo>
                  <a:pt x="1818305" y="540474"/>
                  <a:pt x="1722358" y="940844"/>
                  <a:pt x="1817869" y="558800"/>
                </a:cubicBezTo>
                <a:cubicBezTo>
                  <a:pt x="1796452" y="366045"/>
                  <a:pt x="1825585" y="508241"/>
                  <a:pt x="1779769" y="393700"/>
                </a:cubicBezTo>
                <a:cubicBezTo>
                  <a:pt x="1763002" y="351782"/>
                  <a:pt x="1761547" y="311978"/>
                  <a:pt x="1728969" y="279400"/>
                </a:cubicBezTo>
                <a:cubicBezTo>
                  <a:pt x="1586845" y="137276"/>
                  <a:pt x="1705299" y="266025"/>
                  <a:pt x="1614669" y="190500"/>
                </a:cubicBezTo>
                <a:cubicBezTo>
                  <a:pt x="1554736" y="140556"/>
                  <a:pt x="1594617" y="152567"/>
                  <a:pt x="1513069" y="101600"/>
                </a:cubicBezTo>
                <a:cubicBezTo>
                  <a:pt x="1501717" y="94505"/>
                  <a:pt x="1487669" y="93133"/>
                  <a:pt x="1474969" y="88900"/>
                </a:cubicBezTo>
                <a:cubicBezTo>
                  <a:pt x="1458036" y="76200"/>
                  <a:pt x="1441509" y="62938"/>
                  <a:pt x="1424169" y="50800"/>
                </a:cubicBezTo>
                <a:cubicBezTo>
                  <a:pt x="1399160" y="33294"/>
                  <a:pt x="1347969" y="0"/>
                  <a:pt x="1347969" y="0"/>
                </a:cubicBezTo>
                <a:cubicBezTo>
                  <a:pt x="1271769" y="12700"/>
                  <a:pt x="1192656" y="13671"/>
                  <a:pt x="1119369" y="38100"/>
                </a:cubicBezTo>
                <a:cubicBezTo>
                  <a:pt x="1106669" y="42333"/>
                  <a:pt x="1094626" y="49910"/>
                  <a:pt x="1081269" y="50800"/>
                </a:cubicBezTo>
                <a:cubicBezTo>
                  <a:pt x="967144" y="58408"/>
                  <a:pt x="852669" y="59267"/>
                  <a:pt x="738369" y="63500"/>
                </a:cubicBezTo>
                <a:cubicBezTo>
                  <a:pt x="624069" y="59267"/>
                  <a:pt x="509638" y="57719"/>
                  <a:pt x="395469" y="50800"/>
                </a:cubicBezTo>
                <a:cubicBezTo>
                  <a:pt x="369766" y="49242"/>
                  <a:pt x="344112" y="44875"/>
                  <a:pt x="319269" y="38100"/>
                </a:cubicBezTo>
                <a:cubicBezTo>
                  <a:pt x="297275" y="32102"/>
                  <a:pt x="276936" y="21167"/>
                  <a:pt x="255769" y="12700"/>
                </a:cubicBezTo>
                <a:cubicBezTo>
                  <a:pt x="221902" y="16933"/>
                  <a:pt x="185358" y="11538"/>
                  <a:pt x="154169" y="25400"/>
                </a:cubicBezTo>
                <a:cubicBezTo>
                  <a:pt x="141936" y="30837"/>
                  <a:pt x="147456" y="51526"/>
                  <a:pt x="141469" y="63500"/>
                </a:cubicBezTo>
                <a:cubicBezTo>
                  <a:pt x="134643" y="77152"/>
                  <a:pt x="126652" y="25400"/>
                  <a:pt x="128769" y="88900"/>
                </a:cubicBezTo>
                <a:close/>
              </a:path>
            </a:pathLst>
          </a:custGeom>
          <a:solidFill>
            <a:schemeClr val="bg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5115167" y="4013148"/>
            <a:ext cx="1205829" cy="646331"/>
          </a:xfrm>
          <a:prstGeom prst="rect">
            <a:avLst/>
          </a:prstGeom>
          <a:noFill/>
        </p:spPr>
        <p:txBody>
          <a:bodyPr wrap="none" rtlCol="0">
            <a:spAutoFit/>
          </a:bodyPr>
          <a:lstStyle/>
          <a:p>
            <a:r>
              <a:rPr lang="en-US" dirty="0" smtClean="0"/>
              <a:t>area </a:t>
            </a:r>
          </a:p>
          <a:p>
            <a:r>
              <a:rPr lang="en-US" dirty="0" smtClean="0"/>
              <a:t>   obscured</a:t>
            </a:r>
            <a:endParaRPr lang="en-US" dirty="0"/>
          </a:p>
        </p:txBody>
      </p:sp>
      <p:sp>
        <p:nvSpPr>
          <p:cNvPr id="81" name="Rectangle 80"/>
          <p:cNvSpPr/>
          <p:nvPr/>
        </p:nvSpPr>
        <p:spPr>
          <a:xfrm>
            <a:off x="4504476" y="5335942"/>
            <a:ext cx="181720" cy="164818"/>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263137" y="1435437"/>
            <a:ext cx="8398125" cy="1015663"/>
          </a:xfrm>
          <a:prstGeom prst="rect">
            <a:avLst/>
          </a:prstGeom>
          <a:noFill/>
        </p:spPr>
        <p:txBody>
          <a:bodyPr wrap="square" rtlCol="0">
            <a:spAutoFit/>
          </a:bodyPr>
          <a:lstStyle/>
          <a:p>
            <a:r>
              <a:rPr lang="en-US" sz="2000" dirty="0" smtClean="0"/>
              <a:t>In relativity, </a:t>
            </a:r>
            <a:r>
              <a:rPr lang="en-US" sz="2000" dirty="0" smtClean="0">
                <a:solidFill>
                  <a:srgbClr val="FF0000"/>
                </a:solidFill>
              </a:rPr>
              <a:t>TIME is a part of the fabric of space</a:t>
            </a:r>
            <a:r>
              <a:rPr lang="en-US" sz="2000" dirty="0" smtClean="0"/>
              <a:t>—it is one of the four </a:t>
            </a:r>
            <a:r>
              <a:rPr lang="en-US" sz="2000" dirty="0" smtClean="0">
                <a:solidFill>
                  <a:srgbClr val="0000FF"/>
                </a:solidFill>
              </a:rPr>
              <a:t>SPACE-TIME coordinates, </a:t>
            </a:r>
            <a:r>
              <a:rPr lang="en-US" sz="2000" dirty="0" smtClean="0"/>
              <a:t>and it has every bit as much weight with respect to a body’s changing motion as does the body’s </a:t>
            </a:r>
            <a:r>
              <a:rPr lang="en-US" sz="2000" dirty="0" err="1" smtClean="0"/>
              <a:t>x</a:t>
            </a:r>
            <a:r>
              <a:rPr lang="en-US" sz="2000" dirty="0" smtClean="0"/>
              <a:t> or </a:t>
            </a:r>
            <a:r>
              <a:rPr lang="en-US" sz="2000" dirty="0" err="1" smtClean="0"/>
              <a:t>y</a:t>
            </a:r>
            <a:r>
              <a:rPr lang="en-US" sz="2000" dirty="0" smtClean="0"/>
              <a:t> coordinate.</a:t>
            </a:r>
          </a:p>
        </p:txBody>
      </p:sp>
      <p:sp>
        <p:nvSpPr>
          <p:cNvPr id="41" name="Rectangle 40"/>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263137" y="2717800"/>
            <a:ext cx="8461763" cy="1323439"/>
          </a:xfrm>
          <a:prstGeom prst="rect">
            <a:avLst/>
          </a:prstGeom>
          <a:noFill/>
        </p:spPr>
        <p:txBody>
          <a:bodyPr wrap="square" rtlCol="0">
            <a:spAutoFit/>
          </a:bodyPr>
          <a:lstStyle/>
          <a:p>
            <a:r>
              <a:rPr lang="en-US" sz="2000" dirty="0" smtClean="0"/>
              <a:t>What this means is that if we were to track the motion of, say, an ant constrained to move through time along the the x-axis only, we should find that the characteristics we observed with the northerly/easterly grid should hold for the time/spatial-position plot we generate for the ant.</a:t>
            </a:r>
          </a:p>
        </p:txBody>
      </p:sp>
      <p:sp>
        <p:nvSpPr>
          <p:cNvPr id="43" name="TextBox 42"/>
          <p:cNvSpPr txBox="1"/>
          <p:nvPr/>
        </p:nvSpPr>
        <p:spPr>
          <a:xfrm>
            <a:off x="267258" y="4336990"/>
            <a:ext cx="8461763" cy="707886"/>
          </a:xfrm>
          <a:prstGeom prst="rect">
            <a:avLst/>
          </a:prstGeom>
          <a:noFill/>
        </p:spPr>
        <p:txBody>
          <a:bodyPr wrap="square" rtlCol="0">
            <a:spAutoFit/>
          </a:bodyPr>
          <a:lstStyle/>
          <a:p>
            <a:r>
              <a:rPr lang="en-US" sz="2000" dirty="0" smtClean="0"/>
              <a:t>Before we can look at our ant moving through </a:t>
            </a:r>
            <a:r>
              <a:rPr lang="en-US" sz="2000" i="1" dirty="0" smtClean="0">
                <a:solidFill>
                  <a:srgbClr val="FF0000"/>
                </a:solidFill>
              </a:rPr>
              <a:t>space-time</a:t>
            </a:r>
            <a:r>
              <a:rPr lang="en-US" sz="2000" dirty="0" smtClean="0"/>
              <a:t>, though, there are several observations we need to make.</a:t>
            </a:r>
          </a:p>
        </p:txBody>
      </p:sp>
      <p:sp>
        <p:nvSpPr>
          <p:cNvPr id="44" name="TextBox 43"/>
          <p:cNvSpPr txBox="1"/>
          <p:nvPr/>
        </p:nvSpPr>
        <p:spPr>
          <a:xfrm>
            <a:off x="263137" y="768290"/>
            <a:ext cx="8398125" cy="400110"/>
          </a:xfrm>
          <a:prstGeom prst="rect">
            <a:avLst/>
          </a:prstGeom>
          <a:noFill/>
        </p:spPr>
        <p:txBody>
          <a:bodyPr wrap="square" rtlCol="0">
            <a:spAutoFit/>
          </a:bodyPr>
          <a:lstStyle/>
          <a:p>
            <a:r>
              <a:rPr lang="en-US" sz="2000" dirty="0" smtClean="0"/>
              <a:t>So let’s switch gears and talk about Einstein’s physics.  </a:t>
            </a:r>
          </a:p>
        </p:txBody>
      </p:sp>
      <p:sp>
        <p:nvSpPr>
          <p:cNvPr id="45" name="TextBox 44"/>
          <p:cNvSpPr txBox="1"/>
          <p:nvPr/>
        </p:nvSpPr>
        <p:spPr>
          <a:xfrm>
            <a:off x="8623766" y="6451600"/>
            <a:ext cx="348172" cy="276999"/>
          </a:xfrm>
          <a:prstGeom prst="rect">
            <a:avLst/>
          </a:prstGeom>
          <a:noFill/>
        </p:spPr>
        <p:txBody>
          <a:bodyPr wrap="none" rtlCol="0">
            <a:spAutoFit/>
          </a:bodyPr>
          <a:lstStyle/>
          <a:p>
            <a:r>
              <a:rPr lang="en-US" sz="1200" dirty="0" smtClean="0"/>
              <a:t>5.)</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rot="5400000">
            <a:off x="3127770" y="1396607"/>
            <a:ext cx="2108202" cy="792"/>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4182267" y="2450309"/>
            <a:ext cx="4584854" cy="3"/>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3074" name="Object 2"/>
          <p:cNvGraphicFramePr>
            <a:graphicFrameLocks noChangeAspect="1"/>
          </p:cNvGraphicFramePr>
          <p:nvPr/>
        </p:nvGraphicFramePr>
        <p:xfrm>
          <a:off x="8678221" y="2526338"/>
          <a:ext cx="177800" cy="177800"/>
        </p:xfrm>
        <a:graphic>
          <a:graphicData uri="http://schemas.openxmlformats.org/presentationml/2006/ole">
            <mc:AlternateContent xmlns:mc="http://schemas.openxmlformats.org/markup-compatibility/2006">
              <mc:Choice xmlns:v="urn:schemas-microsoft-com:vml" Requires="v">
                <p:oleObj spid="_x0000_s52277" name="Equation" r:id="rId3" imgW="127000" imgH="127000" progId="Equation.DSMT4">
                  <p:embed/>
                </p:oleObj>
              </mc:Choice>
              <mc:Fallback>
                <p:oleObj name="Equation" r:id="rId3" imgW="127000" imgH="1270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8221" y="2526338"/>
                        <a:ext cx="177800" cy="17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2"/>
          <p:cNvGraphicFramePr>
            <a:graphicFrameLocks noChangeAspect="1"/>
          </p:cNvGraphicFramePr>
          <p:nvPr/>
        </p:nvGraphicFramePr>
        <p:xfrm>
          <a:off x="3388795" y="342900"/>
          <a:ext cx="441325" cy="230188"/>
        </p:xfrm>
        <a:graphic>
          <a:graphicData uri="http://schemas.openxmlformats.org/presentationml/2006/ole">
            <mc:AlternateContent xmlns:mc="http://schemas.openxmlformats.org/markup-compatibility/2006">
              <mc:Choice xmlns:v="urn:schemas-microsoft-com:vml" Requires="v">
                <p:oleObj spid="_x0000_s52278" name="Equation" r:id="rId5" imgW="317500" imgH="165100" progId="Equation.DSMT4">
                  <p:embed/>
                </p:oleObj>
              </mc:Choice>
              <mc:Fallback>
                <p:oleObj name="Equation" r:id="rId5" imgW="317500" imgH="1651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8795" y="342900"/>
                        <a:ext cx="441325" cy="230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8" name="TextBox 37"/>
          <p:cNvSpPr txBox="1"/>
          <p:nvPr/>
        </p:nvSpPr>
        <p:spPr>
          <a:xfrm>
            <a:off x="433304" y="812800"/>
            <a:ext cx="3343663" cy="2862322"/>
          </a:xfrm>
          <a:prstGeom prst="rect">
            <a:avLst/>
          </a:prstGeom>
          <a:noFill/>
        </p:spPr>
        <p:txBody>
          <a:bodyPr wrap="square" rtlCol="0">
            <a:spAutoFit/>
          </a:bodyPr>
          <a:lstStyle/>
          <a:p>
            <a:r>
              <a:rPr lang="en-US" sz="2000" dirty="0" smtClean="0">
                <a:solidFill>
                  <a:srgbClr val="0000FF"/>
                </a:solidFill>
              </a:rPr>
              <a:t>Observation 1</a:t>
            </a:r>
            <a:r>
              <a:rPr lang="en-US" sz="2000" dirty="0" smtClean="0"/>
              <a:t>:  As was just pointed out, in this new scenario and its associated coordinate axes, our ant is moving through </a:t>
            </a:r>
            <a:r>
              <a:rPr lang="en-US" sz="2000" i="1" dirty="0" smtClean="0"/>
              <a:t>space-time</a:t>
            </a:r>
            <a:r>
              <a:rPr lang="en-US" sz="2000" dirty="0" smtClean="0"/>
              <a:t>.  And paralleling our vehicle Scenario 1, the graph suggests that the ant is moving along one axis—the time axis—</a:t>
            </a:r>
            <a:endParaRPr lang="en-US" sz="2000" dirty="0"/>
          </a:p>
        </p:txBody>
      </p:sp>
      <p:sp>
        <p:nvSpPr>
          <p:cNvPr id="41" name="Rectangle 40"/>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20604" y="4724400"/>
            <a:ext cx="8288830" cy="707886"/>
          </a:xfrm>
          <a:prstGeom prst="rect">
            <a:avLst/>
          </a:prstGeom>
          <a:noFill/>
        </p:spPr>
        <p:txBody>
          <a:bodyPr wrap="square" rtlCol="0">
            <a:spAutoFit/>
          </a:bodyPr>
          <a:lstStyle/>
          <a:p>
            <a:r>
              <a:rPr lang="en-US" sz="2000" dirty="0" smtClean="0">
                <a:solidFill>
                  <a:srgbClr val="0000FF"/>
                </a:solidFill>
              </a:rPr>
              <a:t>Observation 2</a:t>
            </a:r>
            <a:r>
              <a:rPr lang="en-US" sz="2000" dirty="0" smtClean="0"/>
              <a:t>:  Just as was the case with Scenario 1, the </a:t>
            </a:r>
            <a:r>
              <a:rPr lang="en-US" sz="2000" i="1" dirty="0" smtClean="0">
                <a:solidFill>
                  <a:srgbClr val="FF0000"/>
                </a:solidFill>
              </a:rPr>
              <a:t>interval</a:t>
            </a:r>
            <a:r>
              <a:rPr lang="en-US" sz="2000" dirty="0" smtClean="0">
                <a:solidFill>
                  <a:srgbClr val="FF0000"/>
                </a:solidFill>
              </a:rPr>
              <a:t> </a:t>
            </a:r>
            <a:r>
              <a:rPr lang="en-US" sz="2000" dirty="0" smtClean="0"/>
              <a:t>between </a:t>
            </a:r>
            <a:r>
              <a:rPr lang="en-US" sz="2000" i="1" dirty="0" smtClean="0">
                <a:solidFill>
                  <a:srgbClr val="FF0000"/>
                </a:solidFill>
              </a:rPr>
              <a:t>event A </a:t>
            </a:r>
            <a:r>
              <a:rPr lang="en-US" sz="2000" dirty="0" smtClean="0"/>
              <a:t>and</a:t>
            </a:r>
            <a:r>
              <a:rPr lang="en-US" sz="2000" i="1" dirty="0" smtClean="0"/>
              <a:t> </a:t>
            </a:r>
            <a:r>
              <a:rPr lang="en-US" sz="2000" i="1" dirty="0" smtClean="0">
                <a:solidFill>
                  <a:srgbClr val="FF0000"/>
                </a:solidFill>
              </a:rPr>
              <a:t>event B </a:t>
            </a:r>
            <a:r>
              <a:rPr lang="en-US" sz="2000" dirty="0" smtClean="0"/>
              <a:t>is the same as the </a:t>
            </a:r>
            <a:r>
              <a:rPr lang="en-US" sz="2000" i="1" dirty="0" smtClean="0">
                <a:solidFill>
                  <a:srgbClr val="FF0000"/>
                </a:solidFill>
              </a:rPr>
              <a:t>interval</a:t>
            </a:r>
            <a:r>
              <a:rPr lang="en-US" sz="2000" dirty="0" smtClean="0">
                <a:solidFill>
                  <a:srgbClr val="FF0000"/>
                </a:solidFill>
              </a:rPr>
              <a:t> </a:t>
            </a:r>
            <a:r>
              <a:rPr lang="en-US" sz="2000" dirty="0" smtClean="0"/>
              <a:t>between </a:t>
            </a:r>
            <a:r>
              <a:rPr lang="en-US" sz="2000" i="1" dirty="0" smtClean="0">
                <a:solidFill>
                  <a:srgbClr val="FF0000"/>
                </a:solidFill>
              </a:rPr>
              <a:t>event D</a:t>
            </a:r>
            <a:r>
              <a:rPr lang="en-US" sz="2000" dirty="0" smtClean="0">
                <a:solidFill>
                  <a:srgbClr val="FF0000"/>
                </a:solidFill>
              </a:rPr>
              <a:t> </a:t>
            </a:r>
            <a:r>
              <a:rPr lang="en-US" sz="2000" dirty="0" smtClean="0"/>
              <a:t>and </a:t>
            </a:r>
            <a:r>
              <a:rPr lang="en-US" sz="2000" i="1" dirty="0" smtClean="0">
                <a:solidFill>
                  <a:srgbClr val="FF0000"/>
                </a:solidFill>
              </a:rPr>
              <a:t>event E</a:t>
            </a:r>
            <a:r>
              <a:rPr lang="en-US" sz="2000" dirty="0" smtClean="0"/>
              <a:t>.</a:t>
            </a:r>
            <a:endParaRPr lang="en-US" sz="2000" dirty="0"/>
          </a:p>
        </p:txBody>
      </p:sp>
      <p:graphicFrame>
        <p:nvGraphicFramePr>
          <p:cNvPr id="68" name="Object 2"/>
          <p:cNvGraphicFramePr>
            <a:graphicFrameLocks noChangeAspect="1"/>
          </p:cNvGraphicFramePr>
          <p:nvPr/>
        </p:nvGraphicFramePr>
        <p:xfrm>
          <a:off x="4181475" y="2450308"/>
          <a:ext cx="742950" cy="212725"/>
        </p:xfrm>
        <a:graphic>
          <a:graphicData uri="http://schemas.openxmlformats.org/presentationml/2006/ole">
            <mc:AlternateContent xmlns:mc="http://schemas.openxmlformats.org/markup-compatibility/2006">
              <mc:Choice xmlns:v="urn:schemas-microsoft-com:vml" Requires="v">
                <p:oleObj spid="_x0000_s52279" name="Equation" r:id="rId7" imgW="533400" imgH="152400" progId="Equation.DSMT4">
                  <p:embed/>
                </p:oleObj>
              </mc:Choice>
              <mc:Fallback>
                <p:oleObj name="Equation" r:id="rId7" imgW="533400" imgH="1524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1475" y="2450308"/>
                        <a:ext cx="742950"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9" name="Object 2"/>
          <p:cNvGraphicFramePr>
            <a:graphicFrameLocks noChangeAspect="1"/>
          </p:cNvGraphicFramePr>
          <p:nvPr/>
        </p:nvGraphicFramePr>
        <p:xfrm>
          <a:off x="4283566" y="2030412"/>
          <a:ext cx="725488" cy="212725"/>
        </p:xfrm>
        <a:graphic>
          <a:graphicData uri="http://schemas.openxmlformats.org/presentationml/2006/ole">
            <mc:AlternateContent xmlns:mc="http://schemas.openxmlformats.org/markup-compatibility/2006">
              <mc:Choice xmlns:v="urn:schemas-microsoft-com:vml" Requires="v">
                <p:oleObj spid="_x0000_s52280" name="Equation" r:id="rId9" imgW="520700" imgH="152400" progId="Equation.DSMT4">
                  <p:embed/>
                </p:oleObj>
              </mc:Choice>
              <mc:Fallback>
                <p:oleObj name="Equation" r:id="rId9" imgW="520700" imgH="1524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83566" y="2030412"/>
                        <a:ext cx="72548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0" name="Object 2"/>
          <p:cNvGraphicFramePr>
            <a:graphicFrameLocks noChangeAspect="1"/>
          </p:cNvGraphicFramePr>
          <p:nvPr/>
        </p:nvGraphicFramePr>
        <p:xfrm>
          <a:off x="4283567" y="1679745"/>
          <a:ext cx="725487" cy="212725"/>
        </p:xfrm>
        <a:graphic>
          <a:graphicData uri="http://schemas.openxmlformats.org/presentationml/2006/ole">
            <mc:AlternateContent xmlns:mc="http://schemas.openxmlformats.org/markup-compatibility/2006">
              <mc:Choice xmlns:v="urn:schemas-microsoft-com:vml" Requires="v">
                <p:oleObj spid="_x0000_s52281" name="Equation" r:id="rId11" imgW="520700" imgH="152400" progId="Equation.DSMT4">
                  <p:embed/>
                </p:oleObj>
              </mc:Choice>
              <mc:Fallback>
                <p:oleObj name="Equation" r:id="rId11" imgW="520700" imgH="1524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83567" y="1679745"/>
                        <a:ext cx="725487"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 name="Object 2"/>
          <p:cNvGraphicFramePr>
            <a:graphicFrameLocks noChangeAspect="1"/>
          </p:cNvGraphicFramePr>
          <p:nvPr/>
        </p:nvGraphicFramePr>
        <p:xfrm>
          <a:off x="4283567" y="1352546"/>
          <a:ext cx="742950" cy="212725"/>
        </p:xfrm>
        <a:graphic>
          <a:graphicData uri="http://schemas.openxmlformats.org/presentationml/2006/ole">
            <mc:AlternateContent xmlns:mc="http://schemas.openxmlformats.org/markup-compatibility/2006">
              <mc:Choice xmlns:v="urn:schemas-microsoft-com:vml" Requires="v">
                <p:oleObj spid="_x0000_s52282" name="Equation" r:id="rId13" imgW="533400" imgH="152400" progId="Equation.DSMT4">
                  <p:embed/>
                </p:oleObj>
              </mc:Choice>
              <mc:Fallback>
                <p:oleObj name="Equation" r:id="rId13" imgW="533400" imgH="15240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83567" y="1352546"/>
                        <a:ext cx="742950"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2" name="Object 2"/>
          <p:cNvGraphicFramePr>
            <a:graphicFrameLocks noChangeAspect="1"/>
          </p:cNvGraphicFramePr>
          <p:nvPr/>
        </p:nvGraphicFramePr>
        <p:xfrm>
          <a:off x="4271657" y="1014579"/>
          <a:ext cx="725487" cy="212725"/>
        </p:xfrm>
        <a:graphic>
          <a:graphicData uri="http://schemas.openxmlformats.org/presentationml/2006/ole">
            <mc:AlternateContent xmlns:mc="http://schemas.openxmlformats.org/markup-compatibility/2006">
              <mc:Choice xmlns:v="urn:schemas-microsoft-com:vml" Requires="v">
                <p:oleObj spid="_x0000_s52283" name="Equation" r:id="rId15" imgW="520700" imgH="152400" progId="Equation.DSMT4">
                  <p:embed/>
                </p:oleObj>
              </mc:Choice>
              <mc:Fallback>
                <p:oleObj name="Equation" r:id="rId15" imgW="520700" imgH="15240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71657" y="1014579"/>
                        <a:ext cx="725487"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3" name="Object 2"/>
          <p:cNvGraphicFramePr>
            <a:graphicFrameLocks noChangeAspect="1"/>
          </p:cNvGraphicFramePr>
          <p:nvPr/>
        </p:nvGraphicFramePr>
        <p:xfrm>
          <a:off x="4270867" y="693737"/>
          <a:ext cx="725488" cy="212725"/>
        </p:xfrm>
        <a:graphic>
          <a:graphicData uri="http://schemas.openxmlformats.org/presentationml/2006/ole">
            <mc:AlternateContent xmlns:mc="http://schemas.openxmlformats.org/markup-compatibility/2006">
              <mc:Choice xmlns:v="urn:schemas-microsoft-com:vml" Requires="v">
                <p:oleObj spid="_x0000_s52284" name="Equation" r:id="rId17" imgW="520700" imgH="152400" progId="Equation.DSMT4">
                  <p:embed/>
                </p:oleObj>
              </mc:Choice>
              <mc:Fallback>
                <p:oleObj name="Equation" r:id="rId17" imgW="520700" imgH="152400" progId="Equation.DSMT4">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70867" y="693737"/>
                        <a:ext cx="72548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4" name="TextBox 73"/>
          <p:cNvSpPr txBox="1"/>
          <p:nvPr/>
        </p:nvSpPr>
        <p:spPr>
          <a:xfrm>
            <a:off x="433304" y="3557845"/>
            <a:ext cx="8333817" cy="1015663"/>
          </a:xfrm>
          <a:prstGeom prst="rect">
            <a:avLst/>
          </a:prstGeom>
          <a:noFill/>
        </p:spPr>
        <p:txBody>
          <a:bodyPr wrap="square" rtlCol="0">
            <a:spAutoFit/>
          </a:bodyPr>
          <a:lstStyle/>
          <a:p>
            <a:r>
              <a:rPr lang="en-US" sz="2000" dirty="0" smtClean="0"/>
              <a:t>while not moving with respect to the second axis—the </a:t>
            </a:r>
            <a:r>
              <a:rPr lang="en-US" sz="2000" i="1" dirty="0" smtClean="0"/>
              <a:t>x-</a:t>
            </a:r>
            <a:r>
              <a:rPr lang="en-US" sz="2000" dirty="0" smtClean="0"/>
              <a:t>axis.  (In fact, that might not be exactly what’s going on, but that possibility will be fleshed out later.)   </a:t>
            </a:r>
            <a:endParaRPr lang="en-US" sz="2000" dirty="0"/>
          </a:p>
        </p:txBody>
      </p:sp>
      <p:sp>
        <p:nvSpPr>
          <p:cNvPr id="82" name="TextBox 81"/>
          <p:cNvSpPr txBox="1"/>
          <p:nvPr/>
        </p:nvSpPr>
        <p:spPr>
          <a:xfrm>
            <a:off x="8623766" y="6451600"/>
            <a:ext cx="348172" cy="276999"/>
          </a:xfrm>
          <a:prstGeom prst="rect">
            <a:avLst/>
          </a:prstGeom>
          <a:noFill/>
        </p:spPr>
        <p:txBody>
          <a:bodyPr wrap="none" rtlCol="0">
            <a:spAutoFit/>
          </a:bodyPr>
          <a:lstStyle/>
          <a:p>
            <a:r>
              <a:rPr lang="en-US" sz="1200" dirty="0" smtClean="0"/>
              <a:t>6.)</a:t>
            </a:r>
            <a:endParaRPr lang="en-US" sz="1200" dirty="0"/>
          </a:p>
        </p:txBody>
      </p:sp>
      <p:sp>
        <p:nvSpPr>
          <p:cNvPr id="67" name="Rectangle 66"/>
          <p:cNvSpPr/>
          <p:nvPr/>
        </p:nvSpPr>
        <p:spPr>
          <a:xfrm>
            <a:off x="4093112" y="2400474"/>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4090615" y="2074241"/>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089937" y="1748008"/>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089937" y="1421775"/>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089937" y="1095542"/>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089937" y="769309"/>
            <a:ext cx="181720" cy="100634"/>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263138" y="3286066"/>
            <a:ext cx="4981962" cy="2862322"/>
          </a:xfrm>
          <a:prstGeom prst="rect">
            <a:avLst/>
          </a:prstGeom>
          <a:noFill/>
        </p:spPr>
        <p:txBody>
          <a:bodyPr wrap="square" rtlCol="0">
            <a:spAutoFit/>
          </a:bodyPr>
          <a:lstStyle/>
          <a:p>
            <a:r>
              <a:rPr lang="en-US" sz="2000" dirty="0" smtClean="0">
                <a:solidFill>
                  <a:srgbClr val="FF0000"/>
                </a:solidFill>
              </a:rPr>
              <a:t>DISTANCE</a:t>
            </a:r>
            <a:r>
              <a:rPr lang="en-US" sz="2000" dirty="0" smtClean="0"/>
              <a:t> can be measured with time-like unit if we define the </a:t>
            </a:r>
            <a:r>
              <a:rPr lang="en-US" sz="2000" dirty="0" smtClean="0">
                <a:solidFill>
                  <a:srgbClr val="FF0000"/>
                </a:solidFill>
              </a:rPr>
              <a:t>distance </a:t>
            </a:r>
            <a:r>
              <a:rPr lang="en-US" sz="2000" dirty="0" smtClean="0">
                <a:solidFill>
                  <a:srgbClr val="0000FF"/>
                </a:solidFill>
              </a:rPr>
              <a:t>light travel in one second</a:t>
            </a:r>
            <a:r>
              <a:rPr lang="en-US" sz="2000" dirty="0" smtClean="0"/>
              <a:t> as </a:t>
            </a:r>
            <a:r>
              <a:rPr lang="en-US" sz="2000" i="1" dirty="0" smtClean="0">
                <a:solidFill>
                  <a:srgbClr val="FF0000"/>
                </a:solidFill>
              </a:rPr>
              <a:t>one light-second</a:t>
            </a:r>
            <a:r>
              <a:rPr lang="en-US" sz="2000" dirty="0" smtClean="0"/>
              <a:t>.  Consequentially,</a:t>
            </a:r>
            <a:endParaRPr lang="en-US" sz="2000" i="1" dirty="0" smtClean="0"/>
          </a:p>
          <a:p>
            <a:endParaRPr lang="en-US" sz="2000" i="1" dirty="0" smtClean="0"/>
          </a:p>
          <a:p>
            <a:endParaRPr lang="en-US" sz="2000" i="1" dirty="0" smtClean="0"/>
          </a:p>
          <a:p>
            <a:r>
              <a:rPr lang="en-US" sz="2000" dirty="0" smtClean="0"/>
              <a:t>(a very large number).  If we use this the time axis will have the units of </a:t>
            </a:r>
            <a:r>
              <a:rPr lang="en-US" sz="2000" i="1" dirty="0" smtClean="0">
                <a:solidFill>
                  <a:srgbClr val="FF0000"/>
                </a:solidFill>
              </a:rPr>
              <a:t>seconds</a:t>
            </a:r>
            <a:r>
              <a:rPr lang="en-US" sz="2000" dirty="0" smtClean="0"/>
              <a:t> and the x-axis will have the units of </a:t>
            </a:r>
            <a:r>
              <a:rPr lang="en-US" sz="2000" i="1" dirty="0" smtClean="0">
                <a:solidFill>
                  <a:srgbClr val="FF0000"/>
                </a:solidFill>
              </a:rPr>
              <a:t>light-seconds</a:t>
            </a:r>
            <a:r>
              <a:rPr lang="en-US" sz="2000" dirty="0" smtClean="0"/>
              <a:t>.  Such a grid is shown to the right. </a:t>
            </a:r>
          </a:p>
        </p:txBody>
      </p:sp>
      <p:sp>
        <p:nvSpPr>
          <p:cNvPr id="4" name="TextBox 3"/>
          <p:cNvSpPr txBox="1"/>
          <p:nvPr/>
        </p:nvSpPr>
        <p:spPr>
          <a:xfrm>
            <a:off x="263137" y="556429"/>
            <a:ext cx="8636388" cy="1015663"/>
          </a:xfrm>
          <a:prstGeom prst="rect">
            <a:avLst/>
          </a:prstGeom>
          <a:noFill/>
        </p:spPr>
        <p:txBody>
          <a:bodyPr wrap="square" rtlCol="0">
            <a:spAutoFit/>
          </a:bodyPr>
          <a:lstStyle/>
          <a:p>
            <a:r>
              <a:rPr lang="en-US" sz="2000" dirty="0" smtClean="0">
                <a:solidFill>
                  <a:srgbClr val="0000FF"/>
                </a:solidFill>
              </a:rPr>
              <a:t>Observation 3</a:t>
            </a:r>
            <a:r>
              <a:rPr lang="en-US" sz="2000" dirty="0" smtClean="0"/>
              <a:t>:  No properly trained student would graph the two-dimensional motion of Scenario 1 with the northerly-coordinate having the units of </a:t>
            </a:r>
            <a:r>
              <a:rPr lang="en-US" sz="2000" i="1" dirty="0" smtClean="0"/>
              <a:t>kilometers</a:t>
            </a:r>
            <a:r>
              <a:rPr lang="en-US" sz="2000" dirty="0" smtClean="0"/>
              <a:t> and the easterly-coordinate having units of </a:t>
            </a:r>
            <a:r>
              <a:rPr lang="en-US" sz="2000" i="1" dirty="0" smtClean="0"/>
              <a:t>miles</a:t>
            </a:r>
            <a:r>
              <a:rPr lang="en-US" sz="2000" dirty="0" smtClean="0"/>
              <a:t>.  Units parity matters.  </a:t>
            </a:r>
          </a:p>
        </p:txBody>
      </p:sp>
      <p:sp>
        <p:nvSpPr>
          <p:cNvPr id="43" name="TextBox 42"/>
          <p:cNvSpPr txBox="1"/>
          <p:nvPr/>
        </p:nvSpPr>
        <p:spPr>
          <a:xfrm>
            <a:off x="263137" y="1727468"/>
            <a:ext cx="8461763" cy="1323439"/>
          </a:xfrm>
          <a:prstGeom prst="rect">
            <a:avLst/>
          </a:prstGeom>
          <a:noFill/>
        </p:spPr>
        <p:txBody>
          <a:bodyPr wrap="square" rtlCol="0">
            <a:spAutoFit/>
          </a:bodyPr>
          <a:lstStyle/>
          <a:p>
            <a:r>
              <a:rPr lang="en-US" sz="2000" dirty="0" smtClean="0"/>
              <a:t>If we are going to treat </a:t>
            </a:r>
            <a:r>
              <a:rPr lang="en-US" sz="2000" i="1" dirty="0" smtClean="0"/>
              <a:t>time </a:t>
            </a:r>
            <a:r>
              <a:rPr lang="en-US" sz="2000" dirty="0" smtClean="0"/>
              <a:t>like a coordinate with the same properties as, say, an </a:t>
            </a:r>
            <a:r>
              <a:rPr lang="en-US" sz="2000" i="1" dirty="0" err="1" smtClean="0"/>
              <a:t>x</a:t>
            </a:r>
            <a:r>
              <a:rPr lang="en-US" sz="2000" i="1" dirty="0" smtClean="0"/>
              <a:t>-coordinate</a:t>
            </a:r>
            <a:r>
              <a:rPr lang="en-US" sz="2000" dirty="0" smtClean="0"/>
              <a:t>, we need </a:t>
            </a:r>
            <a:r>
              <a:rPr lang="en-US" sz="2000" i="1" dirty="0" smtClean="0"/>
              <a:t>units parity</a:t>
            </a:r>
            <a:r>
              <a:rPr lang="en-US" sz="2000" dirty="0" smtClean="0"/>
              <a:t> here, also.  That is, we either need to find a way to give spatial coordinates </a:t>
            </a:r>
            <a:r>
              <a:rPr lang="en-US" sz="2000" i="1" dirty="0" smtClean="0"/>
              <a:t>time-like</a:t>
            </a:r>
            <a:r>
              <a:rPr lang="en-US" sz="2000" dirty="0" smtClean="0"/>
              <a:t> units or time coordinates </a:t>
            </a:r>
            <a:r>
              <a:rPr lang="en-US" sz="2000" i="1" dirty="0" smtClean="0"/>
              <a:t>spatial-like</a:t>
            </a:r>
            <a:r>
              <a:rPr lang="en-US" sz="2000" dirty="0" smtClean="0"/>
              <a:t> units.  The way </a:t>
            </a:r>
            <a:r>
              <a:rPr lang="en-US" sz="2000" i="1" dirty="0" smtClean="0"/>
              <a:t>relativity </a:t>
            </a:r>
            <a:r>
              <a:rPr lang="en-US" sz="2000" dirty="0" smtClean="0"/>
              <a:t>does this is as follows:  </a:t>
            </a:r>
          </a:p>
        </p:txBody>
      </p:sp>
      <p:graphicFrame>
        <p:nvGraphicFramePr>
          <p:cNvPr id="45" name="Object 44"/>
          <p:cNvGraphicFramePr>
            <a:graphicFrameLocks noChangeAspect="1"/>
          </p:cNvGraphicFramePr>
          <p:nvPr>
            <p:extLst>
              <p:ext uri="{D42A27DB-BD31-4B8C-83A1-F6EECF244321}">
                <p14:modId xmlns:p14="http://schemas.microsoft.com/office/powerpoint/2010/main" val="1624679551"/>
              </p:ext>
            </p:extLst>
          </p:nvPr>
        </p:nvGraphicFramePr>
        <p:xfrm>
          <a:off x="976313" y="4387850"/>
          <a:ext cx="3133725" cy="387350"/>
        </p:xfrm>
        <a:graphic>
          <a:graphicData uri="http://schemas.openxmlformats.org/presentationml/2006/ole">
            <mc:AlternateContent xmlns:mc="http://schemas.openxmlformats.org/markup-compatibility/2006">
              <mc:Choice xmlns:v="urn:schemas-microsoft-com:vml" Requires="v">
                <p:oleObj spid="_x0000_s18460" name="Equation" r:id="rId3" imgW="1854200" imgH="228600" progId="Equation.DSMT4">
                  <p:embed/>
                </p:oleObj>
              </mc:Choice>
              <mc:Fallback>
                <p:oleObj name="Equation" r:id="rId3" imgW="1854200" imgH="22860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313" y="4387850"/>
                        <a:ext cx="3133725"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1" name="Straight Connector 50"/>
          <p:cNvCxnSpPr/>
          <p:nvPr/>
        </p:nvCxnSpPr>
        <p:spPr>
          <a:xfrm rot="5400000">
            <a:off x="5427265" y="5037663"/>
            <a:ext cx="1956594" cy="1588"/>
          </a:xfrm>
          <a:prstGeom prst="line">
            <a:avLst/>
          </a:prstGeom>
          <a:ln w="285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6404768" y="6015166"/>
            <a:ext cx="2274094" cy="1588"/>
          </a:xfrm>
          <a:prstGeom prst="line">
            <a:avLst/>
          </a:prstGeom>
          <a:ln w="285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53" name="Object 6"/>
          <p:cNvGraphicFramePr>
            <a:graphicFrameLocks noChangeAspect="1"/>
          </p:cNvGraphicFramePr>
          <p:nvPr/>
        </p:nvGraphicFramePr>
        <p:xfrm>
          <a:off x="7823200" y="6029454"/>
          <a:ext cx="1320800" cy="484188"/>
        </p:xfrm>
        <a:graphic>
          <a:graphicData uri="http://schemas.openxmlformats.org/presentationml/2006/ole">
            <mc:AlternateContent xmlns:mc="http://schemas.openxmlformats.org/markup-compatibility/2006">
              <mc:Choice xmlns:v="urn:schemas-microsoft-com:vml" Requires="v">
                <p:oleObj spid="_x0000_s18461" name="Equation" r:id="rId5" imgW="952500" imgH="342900" progId="Equation.DSMT4">
                  <p:embed/>
                </p:oleObj>
              </mc:Choice>
              <mc:Fallback>
                <p:oleObj name="Equation" r:id="rId5" imgW="952500" imgH="342900" progId="Equation.DSMT4">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3200" y="6029454"/>
                        <a:ext cx="1320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4" name="Object 7"/>
          <p:cNvGraphicFramePr>
            <a:graphicFrameLocks noChangeAspect="1"/>
          </p:cNvGraphicFramePr>
          <p:nvPr/>
        </p:nvGraphicFramePr>
        <p:xfrm>
          <a:off x="5507831" y="3791078"/>
          <a:ext cx="884237" cy="512763"/>
        </p:xfrm>
        <a:graphic>
          <a:graphicData uri="http://schemas.openxmlformats.org/presentationml/2006/ole">
            <mc:AlternateContent xmlns:mc="http://schemas.openxmlformats.org/markup-compatibility/2006">
              <mc:Choice xmlns:v="urn:schemas-microsoft-com:vml" Requires="v">
                <p:oleObj spid="_x0000_s18462" name="Equation" r:id="rId7" imgW="635000" imgH="368300" progId="Equation.DSMT4">
                  <p:embed/>
                </p:oleObj>
              </mc:Choice>
              <mc:Fallback>
                <p:oleObj name="Equation" r:id="rId7" imgW="635000" imgH="36830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7831" y="3791078"/>
                        <a:ext cx="884237" cy="51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9"/>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8623766" y="6489700"/>
            <a:ext cx="348172" cy="276999"/>
          </a:xfrm>
          <a:prstGeom prst="rect">
            <a:avLst/>
          </a:prstGeom>
          <a:noFill/>
        </p:spPr>
        <p:txBody>
          <a:bodyPr wrap="none" rtlCol="0">
            <a:spAutoFit/>
          </a:bodyPr>
          <a:lstStyle/>
          <a:p>
            <a:r>
              <a:rPr lang="en-US" sz="1200" dirty="0" smtClean="0"/>
              <a:t>7.)</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63137" y="680283"/>
            <a:ext cx="8461763" cy="707886"/>
          </a:xfrm>
          <a:prstGeom prst="rect">
            <a:avLst/>
          </a:prstGeom>
          <a:noFill/>
        </p:spPr>
        <p:txBody>
          <a:bodyPr wrap="square" rtlCol="0">
            <a:spAutoFit/>
          </a:bodyPr>
          <a:lstStyle/>
          <a:p>
            <a:r>
              <a:rPr lang="en-US" sz="2000" dirty="0" smtClean="0"/>
              <a:t>Alternately, </a:t>
            </a:r>
            <a:r>
              <a:rPr lang="en-US" sz="2000" dirty="0" smtClean="0">
                <a:solidFill>
                  <a:srgbClr val="FF0000"/>
                </a:solidFill>
              </a:rPr>
              <a:t>TIME </a:t>
            </a:r>
            <a:r>
              <a:rPr lang="en-US" sz="2000" dirty="0" smtClean="0"/>
              <a:t>can be measured with distance-like unit if we define the </a:t>
            </a:r>
            <a:r>
              <a:rPr lang="en-US" sz="2000" dirty="0" smtClean="0">
                <a:solidFill>
                  <a:srgbClr val="FF0000"/>
                </a:solidFill>
              </a:rPr>
              <a:t>time </a:t>
            </a:r>
            <a:r>
              <a:rPr lang="en-US" sz="2000" dirty="0" smtClean="0">
                <a:solidFill>
                  <a:srgbClr val="0000FF"/>
                </a:solidFill>
              </a:rPr>
              <a:t>it takes light to travel one meter</a:t>
            </a:r>
            <a:r>
              <a:rPr lang="en-US" sz="2000" dirty="0" smtClean="0"/>
              <a:t> as </a:t>
            </a:r>
            <a:r>
              <a:rPr lang="en-US" sz="2000" i="1" dirty="0" smtClean="0">
                <a:solidFill>
                  <a:srgbClr val="FF0000"/>
                </a:solidFill>
              </a:rPr>
              <a:t>one meter-of-light-time</a:t>
            </a:r>
            <a:r>
              <a:rPr lang="en-US" sz="2000" dirty="0" smtClean="0"/>
              <a:t>.  Consequentially,    </a:t>
            </a:r>
          </a:p>
        </p:txBody>
      </p:sp>
      <p:graphicFrame>
        <p:nvGraphicFramePr>
          <p:cNvPr id="44" name="Object 43"/>
          <p:cNvGraphicFramePr>
            <a:graphicFrameLocks noChangeAspect="1"/>
          </p:cNvGraphicFramePr>
          <p:nvPr/>
        </p:nvGraphicFramePr>
        <p:xfrm>
          <a:off x="2170113" y="1482725"/>
          <a:ext cx="4321175" cy="387350"/>
        </p:xfrm>
        <a:graphic>
          <a:graphicData uri="http://schemas.openxmlformats.org/presentationml/2006/ole">
            <mc:AlternateContent xmlns:mc="http://schemas.openxmlformats.org/markup-compatibility/2006">
              <mc:Choice xmlns:v="urn:schemas-microsoft-com:vml" Requires="v">
                <p:oleObj spid="_x0000_s19482" name="Equation" r:id="rId3" imgW="2552700" imgH="228600" progId="Equation.DSMT4">
                  <p:embed/>
                </p:oleObj>
              </mc:Choice>
              <mc:Fallback>
                <p:oleObj name="Equation" r:id="rId3" imgW="255270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0113" y="1482725"/>
                        <a:ext cx="4321175"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63137" y="4181545"/>
            <a:ext cx="4512063" cy="707886"/>
          </a:xfrm>
          <a:prstGeom prst="rect">
            <a:avLst/>
          </a:prstGeom>
          <a:noFill/>
        </p:spPr>
        <p:txBody>
          <a:bodyPr wrap="square" rtlCol="0">
            <a:spAutoFit/>
          </a:bodyPr>
          <a:lstStyle/>
          <a:p>
            <a:r>
              <a:rPr lang="en-US" sz="2000" dirty="0" smtClean="0"/>
              <a:t>Note that “</a:t>
            </a:r>
            <a:r>
              <a:rPr lang="en-US" sz="2000" dirty="0" err="1" smtClean="0"/>
              <a:t>t</a:t>
            </a:r>
            <a:r>
              <a:rPr lang="en-US" sz="2000" dirty="0" smtClean="0"/>
              <a:t>” has the units of seconds and “ct” has the units of meters.</a:t>
            </a:r>
          </a:p>
        </p:txBody>
      </p:sp>
      <p:sp>
        <p:nvSpPr>
          <p:cNvPr id="7" name="TextBox 6"/>
          <p:cNvSpPr txBox="1"/>
          <p:nvPr/>
        </p:nvSpPr>
        <p:spPr>
          <a:xfrm>
            <a:off x="263137" y="5146676"/>
            <a:ext cx="8461763" cy="1015663"/>
          </a:xfrm>
          <a:prstGeom prst="rect">
            <a:avLst/>
          </a:prstGeom>
          <a:noFill/>
        </p:spPr>
        <p:txBody>
          <a:bodyPr wrap="square" rtlCol="0">
            <a:spAutoFit/>
          </a:bodyPr>
          <a:lstStyle/>
          <a:p>
            <a:r>
              <a:rPr lang="en-US" sz="2000" dirty="0" smtClean="0"/>
              <a:t>Bottom line: We are going to track the motion of our ant, constrained to move through time along the the x-axis, and we are going to execute that plot assuming that the coordinate’s units are </a:t>
            </a:r>
            <a:r>
              <a:rPr lang="en-US" sz="2000" i="1" dirty="0" smtClean="0">
                <a:solidFill>
                  <a:srgbClr val="FF0000"/>
                </a:solidFill>
              </a:rPr>
              <a:t>meters</a:t>
            </a:r>
            <a:r>
              <a:rPr lang="en-US" sz="2000" dirty="0" smtClean="0"/>
              <a:t>.</a:t>
            </a:r>
          </a:p>
        </p:txBody>
      </p:sp>
      <p:cxnSp>
        <p:nvCxnSpPr>
          <p:cNvPr id="51" name="Straight Connector 50"/>
          <p:cNvCxnSpPr/>
          <p:nvPr/>
        </p:nvCxnSpPr>
        <p:spPr>
          <a:xfrm rot="5400000">
            <a:off x="4747021" y="3253651"/>
            <a:ext cx="1956594" cy="1588"/>
          </a:xfrm>
          <a:prstGeom prst="line">
            <a:avLst/>
          </a:prstGeom>
          <a:ln w="285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5724524" y="4231154"/>
            <a:ext cx="2274094" cy="1588"/>
          </a:xfrm>
          <a:prstGeom prst="line">
            <a:avLst/>
          </a:prstGeom>
          <a:ln w="285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19462" name="Object 6"/>
          <p:cNvGraphicFramePr>
            <a:graphicFrameLocks noChangeAspect="1"/>
          </p:cNvGraphicFramePr>
          <p:nvPr/>
        </p:nvGraphicFramePr>
        <p:xfrm>
          <a:off x="7611268" y="4258142"/>
          <a:ext cx="774700" cy="484188"/>
        </p:xfrm>
        <a:graphic>
          <a:graphicData uri="http://schemas.openxmlformats.org/presentationml/2006/ole">
            <mc:AlternateContent xmlns:mc="http://schemas.openxmlformats.org/markup-compatibility/2006">
              <mc:Choice xmlns:v="urn:schemas-microsoft-com:vml" Requires="v">
                <p:oleObj spid="_x0000_s19483" name="Equation" r:id="rId5" imgW="558800" imgH="342900" progId="Equation.DSMT4">
                  <p:embed/>
                </p:oleObj>
              </mc:Choice>
              <mc:Fallback>
                <p:oleObj name="Equation" r:id="rId5" imgW="558800" imgH="342900"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1268" y="4258142"/>
                        <a:ext cx="7747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63" name="Object 7"/>
          <p:cNvGraphicFramePr>
            <a:graphicFrameLocks noChangeAspect="1"/>
          </p:cNvGraphicFramePr>
          <p:nvPr/>
        </p:nvGraphicFramePr>
        <p:xfrm>
          <a:off x="4573588" y="2171700"/>
          <a:ext cx="1058862" cy="722313"/>
        </p:xfrm>
        <a:graphic>
          <a:graphicData uri="http://schemas.openxmlformats.org/presentationml/2006/ole">
            <mc:AlternateContent xmlns:mc="http://schemas.openxmlformats.org/markup-compatibility/2006">
              <mc:Choice xmlns:v="urn:schemas-microsoft-com:vml" Requires="v">
                <p:oleObj spid="_x0000_s19484" name="Equation" r:id="rId7" imgW="762000" imgH="520700" progId="Equation.DSMT4">
                  <p:embed/>
                </p:oleObj>
              </mc:Choice>
              <mc:Fallback>
                <p:oleObj name="Equation" r:id="rId7" imgW="762000" imgH="52070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3588" y="2171700"/>
                        <a:ext cx="1058862" cy="72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9"/>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63137" y="1997075"/>
            <a:ext cx="3608775" cy="1938992"/>
          </a:xfrm>
          <a:prstGeom prst="rect">
            <a:avLst/>
          </a:prstGeom>
          <a:noFill/>
        </p:spPr>
        <p:txBody>
          <a:bodyPr wrap="square" rtlCol="0">
            <a:spAutoFit/>
          </a:bodyPr>
          <a:lstStyle/>
          <a:p>
            <a:r>
              <a:rPr lang="en-US" sz="2000" dirty="0" smtClean="0"/>
              <a:t>(a very small number).  If we use this, the time axis will have the units of </a:t>
            </a:r>
            <a:r>
              <a:rPr lang="en-US" sz="2000" i="1" dirty="0" smtClean="0">
                <a:solidFill>
                  <a:srgbClr val="FF0000"/>
                </a:solidFill>
              </a:rPr>
              <a:t>meters-of-light-time</a:t>
            </a:r>
            <a:r>
              <a:rPr lang="en-US" sz="2000" dirty="0" smtClean="0"/>
              <a:t> and the x-axis will have the units of </a:t>
            </a:r>
            <a:r>
              <a:rPr lang="en-US" sz="2000" i="1" dirty="0" smtClean="0">
                <a:solidFill>
                  <a:srgbClr val="FF0000"/>
                </a:solidFill>
              </a:rPr>
              <a:t>meters</a:t>
            </a:r>
            <a:r>
              <a:rPr lang="en-US" sz="2000" dirty="0" smtClean="0"/>
              <a:t>.  Such a grid is shown to the right. </a:t>
            </a:r>
          </a:p>
        </p:txBody>
      </p:sp>
      <p:sp>
        <p:nvSpPr>
          <p:cNvPr id="13" name="TextBox 12"/>
          <p:cNvSpPr txBox="1"/>
          <p:nvPr/>
        </p:nvSpPr>
        <p:spPr>
          <a:xfrm>
            <a:off x="8623766" y="6451600"/>
            <a:ext cx="348172" cy="276999"/>
          </a:xfrm>
          <a:prstGeom prst="rect">
            <a:avLst/>
          </a:prstGeom>
          <a:noFill/>
        </p:spPr>
        <p:txBody>
          <a:bodyPr wrap="none" rtlCol="0">
            <a:spAutoFit/>
          </a:bodyPr>
          <a:lstStyle/>
          <a:p>
            <a:r>
              <a:rPr lang="en-US" sz="1200" dirty="0" smtClean="0"/>
              <a:t>8.)</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529837" y="2032104"/>
            <a:ext cx="4626363" cy="1631216"/>
          </a:xfrm>
          <a:prstGeom prst="rect">
            <a:avLst/>
          </a:prstGeom>
          <a:noFill/>
        </p:spPr>
        <p:txBody>
          <a:bodyPr wrap="square" rtlCol="0">
            <a:spAutoFit/>
          </a:bodyPr>
          <a:lstStyle/>
          <a:p>
            <a:r>
              <a:rPr lang="en-US" sz="2000" dirty="0" smtClean="0"/>
              <a:t>By definition, light travels </a:t>
            </a:r>
            <a:r>
              <a:rPr lang="en-US" sz="2000" dirty="0" smtClean="0">
                <a:solidFill>
                  <a:srgbClr val="FF0000"/>
                </a:solidFill>
              </a:rPr>
              <a:t>one meter </a:t>
            </a:r>
            <a:r>
              <a:rPr lang="en-US" sz="2000" dirty="0" smtClean="0"/>
              <a:t>spatially in </a:t>
            </a:r>
            <a:r>
              <a:rPr lang="en-US" sz="2000" i="1" dirty="0" smtClean="0">
                <a:solidFill>
                  <a:srgbClr val="FF0000"/>
                </a:solidFill>
              </a:rPr>
              <a:t>one meter-of-light-time</a:t>
            </a:r>
            <a:r>
              <a:rPr lang="en-US" sz="2000" dirty="0" smtClean="0"/>
              <a:t>, so the slope of that plot would be 1 (see sketch).  (Kindly remember that a slope of 1 follows a path that is at        to the time axis.)</a:t>
            </a:r>
          </a:p>
        </p:txBody>
      </p:sp>
      <p:sp>
        <p:nvSpPr>
          <p:cNvPr id="7" name="TextBox 6"/>
          <p:cNvSpPr txBox="1"/>
          <p:nvPr/>
        </p:nvSpPr>
        <p:spPr>
          <a:xfrm>
            <a:off x="263137" y="685800"/>
            <a:ext cx="4893063" cy="1323439"/>
          </a:xfrm>
          <a:prstGeom prst="rect">
            <a:avLst/>
          </a:prstGeom>
          <a:noFill/>
        </p:spPr>
        <p:txBody>
          <a:bodyPr wrap="square" rtlCol="0">
            <a:spAutoFit/>
          </a:bodyPr>
          <a:lstStyle/>
          <a:p>
            <a:r>
              <a:rPr lang="en-US" sz="2000" dirty="0" smtClean="0">
                <a:solidFill>
                  <a:srgbClr val="0000FF"/>
                </a:solidFill>
              </a:rPr>
              <a:t>Observation 4: </a:t>
            </a:r>
            <a:r>
              <a:rPr lang="en-US" sz="2000" dirty="0" smtClean="0"/>
              <a:t> This has nothing to do with the ant, but it’s important:  What will the motion of a </a:t>
            </a:r>
            <a:r>
              <a:rPr lang="en-US" sz="2000" i="1" dirty="0" smtClean="0"/>
              <a:t>photon of light </a:t>
            </a:r>
            <a:r>
              <a:rPr lang="en-US" sz="2000" dirty="0" smtClean="0"/>
              <a:t>look like if graphed on our grid?</a:t>
            </a:r>
          </a:p>
        </p:txBody>
      </p:sp>
      <p:cxnSp>
        <p:nvCxnSpPr>
          <p:cNvPr id="51" name="Straight Connector 50"/>
          <p:cNvCxnSpPr/>
          <p:nvPr/>
        </p:nvCxnSpPr>
        <p:spPr>
          <a:xfrm rot="5400000">
            <a:off x="4762103" y="1930797"/>
            <a:ext cx="1956594" cy="1588"/>
          </a:xfrm>
          <a:prstGeom prst="line">
            <a:avLst/>
          </a:prstGeom>
          <a:ln w="285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5739606" y="2908300"/>
            <a:ext cx="2274094" cy="1588"/>
          </a:xfrm>
          <a:prstGeom prst="line">
            <a:avLst/>
          </a:prstGeom>
          <a:ln w="285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a:off x="6259778" y="2912534"/>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6867528" y="2917562"/>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7475278" y="2914124"/>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5654410" y="2302933"/>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654410" y="2304521"/>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5656792" y="1701536"/>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659174" y="1098551"/>
            <a:ext cx="173567"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23" name="Object 6"/>
          <p:cNvGraphicFramePr>
            <a:graphicFrameLocks noChangeAspect="1"/>
          </p:cNvGraphicFramePr>
          <p:nvPr/>
        </p:nvGraphicFramePr>
        <p:xfrm>
          <a:off x="5550220" y="2234142"/>
          <a:ext cx="90703" cy="137582"/>
        </p:xfrm>
        <a:graphic>
          <a:graphicData uri="http://schemas.openxmlformats.org/presentationml/2006/ole">
            <mc:AlternateContent xmlns:mc="http://schemas.openxmlformats.org/markup-compatibility/2006">
              <mc:Choice xmlns:v="urn:schemas-microsoft-com:vml" Requires="v">
                <p:oleObj spid="_x0000_s21574" name="Equation" r:id="rId3" imgW="101600" imgH="152400" progId="Equation.DSMT4">
                  <p:embed/>
                </p:oleObj>
              </mc:Choice>
              <mc:Fallback>
                <p:oleObj name="Equation" r:id="rId3" imgW="101600" imgH="15240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0220" y="2234142"/>
                        <a:ext cx="90703" cy="137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4" name="Object 6"/>
          <p:cNvGraphicFramePr>
            <a:graphicFrameLocks noChangeAspect="1"/>
          </p:cNvGraphicFramePr>
          <p:nvPr/>
        </p:nvGraphicFramePr>
        <p:xfrm>
          <a:off x="5538788" y="1635125"/>
          <a:ext cx="112712" cy="136525"/>
        </p:xfrm>
        <a:graphic>
          <a:graphicData uri="http://schemas.openxmlformats.org/presentationml/2006/ole">
            <mc:AlternateContent xmlns:mc="http://schemas.openxmlformats.org/markup-compatibility/2006">
              <mc:Choice xmlns:v="urn:schemas-microsoft-com:vml" Requires="v">
                <p:oleObj spid="_x0000_s21575" name="Equation" r:id="rId5" imgW="127000" imgH="152400" progId="Equation.DSMT4">
                  <p:embed/>
                </p:oleObj>
              </mc:Choice>
              <mc:Fallback>
                <p:oleObj name="Equation" r:id="rId5" imgW="127000" imgH="152400"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8788" y="1635125"/>
                        <a:ext cx="112712"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 name="Object 6"/>
          <p:cNvGraphicFramePr>
            <a:graphicFrameLocks noChangeAspect="1"/>
          </p:cNvGraphicFramePr>
          <p:nvPr/>
        </p:nvGraphicFramePr>
        <p:xfrm>
          <a:off x="5532438" y="1036638"/>
          <a:ext cx="101600" cy="136525"/>
        </p:xfrm>
        <a:graphic>
          <a:graphicData uri="http://schemas.openxmlformats.org/presentationml/2006/ole">
            <mc:AlternateContent xmlns:mc="http://schemas.openxmlformats.org/markup-compatibility/2006">
              <mc:Choice xmlns:v="urn:schemas-microsoft-com:vml" Requires="v">
                <p:oleObj spid="_x0000_s21576" name="Equation" r:id="rId7" imgW="114300" imgH="152400" progId="Equation.DSMT4">
                  <p:embed/>
                </p:oleObj>
              </mc:Choice>
              <mc:Fallback>
                <p:oleObj name="Equation" r:id="rId7" imgW="114300" imgH="15240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32438" y="1036638"/>
                        <a:ext cx="1016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6" name="Object 6"/>
          <p:cNvGraphicFramePr>
            <a:graphicFrameLocks noChangeAspect="1"/>
          </p:cNvGraphicFramePr>
          <p:nvPr/>
        </p:nvGraphicFramePr>
        <p:xfrm>
          <a:off x="6300843" y="3016778"/>
          <a:ext cx="90703" cy="137582"/>
        </p:xfrm>
        <a:graphic>
          <a:graphicData uri="http://schemas.openxmlformats.org/presentationml/2006/ole">
            <mc:AlternateContent xmlns:mc="http://schemas.openxmlformats.org/markup-compatibility/2006">
              <mc:Choice xmlns:v="urn:schemas-microsoft-com:vml" Requires="v">
                <p:oleObj spid="_x0000_s21577" name="Equation" r:id="rId9" imgW="101600" imgH="152400" progId="Equation.DSMT4">
                  <p:embed/>
                </p:oleObj>
              </mc:Choice>
              <mc:Fallback>
                <p:oleObj name="Equation" r:id="rId9" imgW="101600" imgH="152400" progId="Equation.DSMT4">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843" y="3016778"/>
                        <a:ext cx="90703" cy="137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7" name="Object 6"/>
          <p:cNvGraphicFramePr>
            <a:graphicFrameLocks noChangeAspect="1"/>
          </p:cNvGraphicFramePr>
          <p:nvPr/>
        </p:nvGraphicFramePr>
        <p:xfrm>
          <a:off x="6903511" y="3017835"/>
          <a:ext cx="112712" cy="136525"/>
        </p:xfrm>
        <a:graphic>
          <a:graphicData uri="http://schemas.openxmlformats.org/presentationml/2006/ole">
            <mc:AlternateContent xmlns:mc="http://schemas.openxmlformats.org/markup-compatibility/2006">
              <mc:Choice xmlns:v="urn:schemas-microsoft-com:vml" Requires="v">
                <p:oleObj spid="_x0000_s21578" name="Equation" r:id="rId11" imgW="127000" imgH="152400" progId="Equation.DSMT4">
                  <p:embed/>
                </p:oleObj>
              </mc:Choice>
              <mc:Fallback>
                <p:oleObj name="Equation" r:id="rId11" imgW="127000" imgH="152400" progId="Equation.DSMT4">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03511" y="3017835"/>
                        <a:ext cx="112712"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 name="Object 6"/>
          <p:cNvGraphicFramePr>
            <a:graphicFrameLocks noChangeAspect="1"/>
          </p:cNvGraphicFramePr>
          <p:nvPr/>
        </p:nvGraphicFramePr>
        <p:xfrm>
          <a:off x="7512056" y="3017835"/>
          <a:ext cx="101600" cy="136525"/>
        </p:xfrm>
        <a:graphic>
          <a:graphicData uri="http://schemas.openxmlformats.org/presentationml/2006/ole">
            <mc:AlternateContent xmlns:mc="http://schemas.openxmlformats.org/markup-compatibility/2006">
              <mc:Choice xmlns:v="urn:schemas-microsoft-com:vml" Requires="v">
                <p:oleObj spid="_x0000_s21579" name="Equation" r:id="rId13" imgW="114300" imgH="152400" progId="Equation.DSMT4">
                  <p:embed/>
                </p:oleObj>
              </mc:Choice>
              <mc:Fallback>
                <p:oleObj name="Equation" r:id="rId13" imgW="114300" imgH="152400" progId="Equation.DSMT4">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12056" y="3017835"/>
                        <a:ext cx="1016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515" name="Object 11"/>
          <p:cNvGraphicFramePr>
            <a:graphicFrameLocks noChangeAspect="1"/>
          </p:cNvGraphicFramePr>
          <p:nvPr/>
        </p:nvGraphicFramePr>
        <p:xfrm>
          <a:off x="2257037" y="3274222"/>
          <a:ext cx="430212" cy="322262"/>
        </p:xfrm>
        <a:graphic>
          <a:graphicData uri="http://schemas.openxmlformats.org/presentationml/2006/ole">
            <mc:AlternateContent xmlns:mc="http://schemas.openxmlformats.org/markup-compatibility/2006">
              <mc:Choice xmlns:v="urn:schemas-microsoft-com:vml" Requires="v">
                <p:oleObj spid="_x0000_s21580" name="Equation" r:id="rId15" imgW="254000" imgH="190500" progId="Equation.DSMT4">
                  <p:embed/>
                </p:oleObj>
              </mc:Choice>
              <mc:Fallback>
                <p:oleObj name="Equation" r:id="rId15" imgW="254000" imgH="190500" progId="Equation.DSMT4">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57037" y="3274222"/>
                        <a:ext cx="430212"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1" name="Straight Connector 30"/>
          <p:cNvCxnSpPr/>
          <p:nvPr/>
        </p:nvCxnSpPr>
        <p:spPr>
          <a:xfrm rot="5400000" flipH="1" flipV="1">
            <a:off x="5867400" y="1219200"/>
            <a:ext cx="1562100" cy="15621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32" name="Object 6"/>
          <p:cNvGraphicFramePr>
            <a:graphicFrameLocks noChangeAspect="1"/>
          </p:cNvGraphicFramePr>
          <p:nvPr/>
        </p:nvGraphicFramePr>
        <p:xfrm>
          <a:off x="7404100" y="1198298"/>
          <a:ext cx="827088" cy="503238"/>
        </p:xfrm>
        <a:graphic>
          <a:graphicData uri="http://schemas.openxmlformats.org/presentationml/2006/ole">
            <mc:AlternateContent xmlns:mc="http://schemas.openxmlformats.org/markup-compatibility/2006">
              <mc:Choice xmlns:v="urn:schemas-microsoft-com:vml" Requires="v">
                <p:oleObj spid="_x0000_s21581" name="Equation" r:id="rId17" imgW="596900" imgH="355600" progId="Equation.DSMT4">
                  <p:embed/>
                </p:oleObj>
              </mc:Choice>
              <mc:Fallback>
                <p:oleObj name="Equation" r:id="rId17" imgW="596900" imgH="355600" progId="Equation.DSMT4">
                  <p:embed/>
                  <p:pic>
                    <p:nvPicPr>
                      <p:cNvPr id="0"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404100" y="1198298"/>
                        <a:ext cx="827088" cy="503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3" name="TextBox 32"/>
          <p:cNvSpPr txBox="1"/>
          <p:nvPr/>
        </p:nvSpPr>
        <p:spPr>
          <a:xfrm>
            <a:off x="263137" y="5226328"/>
            <a:ext cx="8569519" cy="707886"/>
          </a:xfrm>
          <a:prstGeom prst="rect">
            <a:avLst/>
          </a:prstGeom>
          <a:noFill/>
        </p:spPr>
        <p:txBody>
          <a:bodyPr wrap="square" rtlCol="0">
            <a:spAutoFit/>
          </a:bodyPr>
          <a:lstStyle/>
          <a:p>
            <a:r>
              <a:rPr lang="en-US" sz="2000" dirty="0" smtClean="0">
                <a:solidFill>
                  <a:srgbClr val="0000FF"/>
                </a:solidFill>
              </a:rPr>
              <a:t>Observation 6: </a:t>
            </a:r>
            <a:r>
              <a:rPr lang="en-US" sz="2000" dirty="0" smtClean="0"/>
              <a:t> This is important.  </a:t>
            </a:r>
            <a:r>
              <a:rPr lang="en-US" sz="2000" dirty="0"/>
              <a:t>N</a:t>
            </a:r>
            <a:r>
              <a:rPr lang="en-US" sz="2000" dirty="0" smtClean="0"/>
              <a:t>otice that any object that has a plot slope a little above 1 is modeling motion whose velocity is </a:t>
            </a:r>
            <a:r>
              <a:rPr lang="en-US" sz="2000" i="1" dirty="0" smtClean="0"/>
              <a:t>very near the speed of light</a:t>
            </a:r>
            <a:r>
              <a:rPr lang="en-US" sz="2000" dirty="0" smtClean="0"/>
              <a:t>.</a:t>
            </a:r>
          </a:p>
        </p:txBody>
      </p:sp>
      <p:sp>
        <p:nvSpPr>
          <p:cNvPr id="35" name="TextBox 34"/>
          <p:cNvSpPr txBox="1"/>
          <p:nvPr/>
        </p:nvSpPr>
        <p:spPr>
          <a:xfrm>
            <a:off x="263137" y="4203700"/>
            <a:ext cx="8569519" cy="707886"/>
          </a:xfrm>
          <a:prstGeom prst="rect">
            <a:avLst/>
          </a:prstGeom>
          <a:noFill/>
        </p:spPr>
        <p:txBody>
          <a:bodyPr wrap="square" rtlCol="0">
            <a:spAutoFit/>
          </a:bodyPr>
          <a:lstStyle/>
          <a:p>
            <a:r>
              <a:rPr lang="en-US" sz="2000" dirty="0" smtClean="0">
                <a:solidFill>
                  <a:srgbClr val="0000FF"/>
                </a:solidFill>
              </a:rPr>
              <a:t>Observation 5: </a:t>
            </a:r>
            <a:r>
              <a:rPr lang="en-US" sz="2000" dirty="0" smtClean="0"/>
              <a:t> As nothing can go faster than the speed of light, there will never be a motion-plot on our grid that has a slope </a:t>
            </a:r>
            <a:r>
              <a:rPr lang="en-US" sz="2000" i="1" dirty="0" smtClean="0"/>
              <a:t>less than 1</a:t>
            </a:r>
            <a:r>
              <a:rPr lang="en-US" sz="2000" dirty="0" smtClean="0"/>
              <a:t>.</a:t>
            </a:r>
          </a:p>
        </p:txBody>
      </p:sp>
      <p:cxnSp>
        <p:nvCxnSpPr>
          <p:cNvPr id="36" name="Straight Connector 35"/>
          <p:cNvCxnSpPr/>
          <p:nvPr/>
        </p:nvCxnSpPr>
        <p:spPr>
          <a:xfrm rot="5400000">
            <a:off x="6131454" y="2559049"/>
            <a:ext cx="427038" cy="1588"/>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867400" y="2301345"/>
            <a:ext cx="433443" cy="1588"/>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rot="18894641">
            <a:off x="6245410" y="1477059"/>
            <a:ext cx="1022110" cy="369332"/>
          </a:xfrm>
          <a:prstGeom prst="rect">
            <a:avLst/>
          </a:prstGeom>
          <a:noFill/>
        </p:spPr>
        <p:txBody>
          <a:bodyPr wrap="none" rtlCol="0">
            <a:spAutoFit/>
          </a:bodyPr>
          <a:lstStyle/>
          <a:p>
            <a:r>
              <a:rPr lang="en-US" dirty="0"/>
              <a:t>s</a:t>
            </a:r>
            <a:r>
              <a:rPr lang="en-US" dirty="0" smtClean="0"/>
              <a:t>lope = 1</a:t>
            </a:r>
            <a:endParaRPr lang="en-US" dirty="0"/>
          </a:p>
        </p:txBody>
      </p:sp>
      <p:sp>
        <p:nvSpPr>
          <p:cNvPr id="29" name="Rectangle 28"/>
          <p:cNvSpPr/>
          <p:nvPr/>
        </p:nvSpPr>
        <p:spPr>
          <a:xfrm>
            <a:off x="0" y="0"/>
            <a:ext cx="9144000" cy="6858000"/>
          </a:xfrm>
          <a:prstGeom prst="rect">
            <a:avLst/>
          </a:prstGeom>
          <a:noFill/>
          <a:ln w="952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8623766" y="6451600"/>
            <a:ext cx="348172" cy="276999"/>
          </a:xfrm>
          <a:prstGeom prst="rect">
            <a:avLst/>
          </a:prstGeom>
          <a:noFill/>
        </p:spPr>
        <p:txBody>
          <a:bodyPr wrap="none" rtlCol="0">
            <a:spAutoFit/>
          </a:bodyPr>
          <a:lstStyle/>
          <a:p>
            <a:r>
              <a:rPr lang="en-US" sz="1200" dirty="0" smtClean="0"/>
              <a:t>9.)</a:t>
            </a:r>
            <a:endParaRPr lang="en-US" sz="1200" dirty="0"/>
          </a:p>
        </p:txBody>
      </p:sp>
      <p:graphicFrame>
        <p:nvGraphicFramePr>
          <p:cNvPr id="21519" name="Object 15"/>
          <p:cNvGraphicFramePr>
            <a:graphicFrameLocks noChangeAspect="1"/>
          </p:cNvGraphicFramePr>
          <p:nvPr/>
        </p:nvGraphicFramePr>
        <p:xfrm>
          <a:off x="7810766" y="3032128"/>
          <a:ext cx="774700" cy="484188"/>
        </p:xfrm>
        <a:graphic>
          <a:graphicData uri="http://schemas.openxmlformats.org/presentationml/2006/ole">
            <mc:AlternateContent xmlns:mc="http://schemas.openxmlformats.org/markup-compatibility/2006">
              <mc:Choice xmlns:v="urn:schemas-microsoft-com:vml" Requires="v">
                <p:oleObj spid="_x0000_s21582" name="Equation" r:id="rId19" imgW="558800" imgH="342900" progId="Equation.DSMT4">
                  <p:embed/>
                </p:oleObj>
              </mc:Choice>
              <mc:Fallback>
                <p:oleObj name="Equation" r:id="rId19" imgW="558800" imgH="342900" progId="Equation.DSMT4">
                  <p:embed/>
                  <p:pic>
                    <p:nvPicPr>
                      <p:cNvPr id="0" name="Picture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810766" y="3032128"/>
                        <a:ext cx="7747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520" name="Object 16"/>
          <p:cNvGraphicFramePr>
            <a:graphicFrameLocks noChangeAspect="1"/>
          </p:cNvGraphicFramePr>
          <p:nvPr/>
        </p:nvGraphicFramePr>
        <p:xfrm>
          <a:off x="5003007" y="311943"/>
          <a:ext cx="1058862" cy="722313"/>
        </p:xfrm>
        <a:graphic>
          <a:graphicData uri="http://schemas.openxmlformats.org/presentationml/2006/ole">
            <mc:AlternateContent xmlns:mc="http://schemas.openxmlformats.org/markup-compatibility/2006">
              <mc:Choice xmlns:v="urn:schemas-microsoft-com:vml" Requires="v">
                <p:oleObj spid="_x0000_s21583" name="Equation" r:id="rId21" imgW="762000" imgH="520700" progId="Equation.DSMT4">
                  <p:embed/>
                </p:oleObj>
              </mc:Choice>
              <mc:Fallback>
                <p:oleObj name="Equation" r:id="rId21" imgW="762000" imgH="520700" progId="Equation.DSMT4">
                  <p:embed/>
                  <p:pic>
                    <p:nvPicPr>
                      <p:cNvPr id="0" name="Picture 1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03007" y="311943"/>
                        <a:ext cx="1058862" cy="72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5366</TotalTime>
  <Words>1754</Words>
  <Application>Microsoft Macintosh PowerPoint</Application>
  <PresentationFormat>On-screen Show (4:3)</PresentationFormat>
  <Paragraphs>80</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How Can Speed of Light Be Same in All Frames of Reference?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Polytechnic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Speed of Light Be Same in All Frames of Reference?</dc:title>
  <dc:creator>Craig Fletcher</dc:creator>
  <cp:lastModifiedBy>Craig Fletcher</cp:lastModifiedBy>
  <cp:revision>72</cp:revision>
  <dcterms:created xsi:type="dcterms:W3CDTF">2013-01-06T23:47:58Z</dcterms:created>
  <dcterms:modified xsi:type="dcterms:W3CDTF">2016-04-28T21:30:34Z</dcterms:modified>
</cp:coreProperties>
</file>